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svg" ContentType="image/sv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60" r:id="rId3"/>
    <p:sldId id="263" r:id="rId4"/>
    <p:sldId id="261" r:id="rId5"/>
    <p:sldId id="262" r:id="rId6"/>
    <p:sldId id="266" r:id="rId7"/>
    <p:sldId id="258" r:id="rId8"/>
    <p:sldId id="259" r:id="rId9"/>
    <p:sldId id="265" r:id="rId10"/>
    <p:sldId id="264" r:id="rId11"/>
    <p:sldId id="272" r:id="rId12"/>
    <p:sldId id="269" r:id="rId13"/>
    <p:sldId id="270" r:id="rId14"/>
    <p:sldId id="271" r:id="rId15"/>
    <p:sldId id="273" r:id="rId16"/>
    <p:sldId id="274" r:id="rId17"/>
    <p:sldId id="27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629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AC0C74-524A-4DA7-B498-E660D94649A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F23B4A-4597-493B-9FCE-D9BC54995972}">
      <dgm:prSet phldrT="[Текст]"/>
      <dgm:spPr/>
      <dgm:t>
        <a:bodyPr/>
        <a:lstStyle/>
        <a:p>
          <a:r>
            <a:rPr lang="ru-RU" b="1" dirty="0">
              <a:solidFill>
                <a:srgbClr val="C00000"/>
              </a:solidFill>
            </a:rPr>
            <a:t>Формы проведения государственной итоговой аттестации ГИА - 9</a:t>
          </a:r>
        </a:p>
      </dgm:t>
    </dgm:pt>
    <dgm:pt modelId="{77EFC0CB-4F8E-4257-8BA1-950551DFF4CE}" type="parTrans" cxnId="{B3C5CAD0-1A94-439A-BCCA-EA215A12BD11}">
      <dgm:prSet/>
      <dgm:spPr/>
      <dgm:t>
        <a:bodyPr/>
        <a:lstStyle/>
        <a:p>
          <a:endParaRPr lang="ru-RU"/>
        </a:p>
      </dgm:t>
    </dgm:pt>
    <dgm:pt modelId="{5BCB74EF-FEC9-4F82-9230-6B64E2856AA6}" type="sibTrans" cxnId="{B3C5CAD0-1A94-439A-BCCA-EA215A12BD11}">
      <dgm:prSet/>
      <dgm:spPr/>
      <dgm:t>
        <a:bodyPr/>
        <a:lstStyle/>
        <a:p>
          <a:endParaRPr lang="ru-RU"/>
        </a:p>
      </dgm:t>
    </dgm:pt>
    <dgm:pt modelId="{0A91CD48-F253-4359-A7E8-C6803C1B1925}">
      <dgm:prSet phldrT="[Текст]"/>
      <dgm:spPr/>
      <dgm:t>
        <a:bodyPr/>
        <a:lstStyle/>
        <a:p>
          <a:r>
            <a:rPr lang="ru-RU" b="1" dirty="0">
              <a:solidFill>
                <a:srgbClr val="FF0000"/>
              </a:solidFill>
              <a:latin typeface="+mn-lt"/>
              <a:cs typeface="Times New Roman" panose="02020603050405020304" pitchFamily="18" charset="0"/>
            </a:rPr>
            <a:t>Основной государственный экзамен – ОГЭ</a:t>
          </a:r>
          <a:endParaRPr lang="ru-RU" dirty="0">
            <a:solidFill>
              <a:srgbClr val="FF0000"/>
            </a:solidFill>
            <a:latin typeface="+mn-lt"/>
          </a:endParaRPr>
        </a:p>
      </dgm:t>
    </dgm:pt>
    <dgm:pt modelId="{C0B5B9A7-076F-4965-954B-DD114175EF4F}" type="parTrans" cxnId="{F2C70B21-2DA1-4F51-B0E1-EF30FC54CE75}">
      <dgm:prSet/>
      <dgm:spPr/>
      <dgm:t>
        <a:bodyPr/>
        <a:lstStyle/>
        <a:p>
          <a:endParaRPr lang="ru-RU"/>
        </a:p>
      </dgm:t>
    </dgm:pt>
    <dgm:pt modelId="{E2C63257-B4DE-4867-8044-FE745E0E01CF}" type="sibTrans" cxnId="{F2C70B21-2DA1-4F51-B0E1-EF30FC54CE75}">
      <dgm:prSet/>
      <dgm:spPr/>
      <dgm:t>
        <a:bodyPr/>
        <a:lstStyle/>
        <a:p>
          <a:endParaRPr lang="ru-RU"/>
        </a:p>
      </dgm:t>
    </dgm:pt>
    <dgm:pt modelId="{72A6BF6D-1E85-4687-B063-BD598B46371D}">
      <dgm:prSet phldrT="[Текст]"/>
      <dgm:spPr/>
      <dgm:t>
        <a:bodyPr/>
        <a:lstStyle/>
        <a:p>
          <a:r>
            <a:rPr lang="ru-RU" b="1" dirty="0">
              <a:solidFill>
                <a:schemeClr val="accent1">
                  <a:lumMod val="50000"/>
                </a:schemeClr>
              </a:solidFill>
              <a:latin typeface="+mn-lt"/>
              <a:cs typeface="Times New Roman" panose="02020603050405020304" pitchFamily="18" charset="0"/>
            </a:rPr>
            <a:t>Государственный выпускной экзамен - ГВЭ</a:t>
          </a:r>
          <a:endParaRPr lang="ru-RU" dirty="0">
            <a:solidFill>
              <a:schemeClr val="accent1">
                <a:lumMod val="50000"/>
              </a:schemeClr>
            </a:solidFill>
            <a:latin typeface="+mn-lt"/>
          </a:endParaRPr>
        </a:p>
      </dgm:t>
    </dgm:pt>
    <dgm:pt modelId="{BFF50CF1-DE08-46E4-A5A5-33F25E79DE77}" type="parTrans" cxnId="{D0840443-81B9-49AB-A883-0A3EA42F1DC2}">
      <dgm:prSet/>
      <dgm:spPr/>
      <dgm:t>
        <a:bodyPr/>
        <a:lstStyle/>
        <a:p>
          <a:endParaRPr lang="ru-RU"/>
        </a:p>
      </dgm:t>
    </dgm:pt>
    <dgm:pt modelId="{5A899DAE-C102-423D-B1DF-05684D282A96}" type="sibTrans" cxnId="{D0840443-81B9-49AB-A883-0A3EA42F1DC2}">
      <dgm:prSet/>
      <dgm:spPr/>
      <dgm:t>
        <a:bodyPr/>
        <a:lstStyle/>
        <a:p>
          <a:endParaRPr lang="ru-RU"/>
        </a:p>
      </dgm:t>
    </dgm:pt>
    <dgm:pt modelId="{70591509-7980-483C-B6F1-C969D428989B}" type="pres">
      <dgm:prSet presAssocID="{D5AC0C74-524A-4DA7-B498-E660D94649A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3876B39-5B2A-49D9-9BD9-682413AB634E}" type="pres">
      <dgm:prSet presAssocID="{F0F23B4A-4597-493B-9FCE-D9BC54995972}" presName="hierRoot1" presStyleCnt="0"/>
      <dgm:spPr/>
    </dgm:pt>
    <dgm:pt modelId="{B428A52D-25F0-4939-A675-DB7D365E4D55}" type="pres">
      <dgm:prSet presAssocID="{F0F23B4A-4597-493B-9FCE-D9BC54995972}" presName="composite" presStyleCnt="0"/>
      <dgm:spPr/>
    </dgm:pt>
    <dgm:pt modelId="{45453837-6662-44C6-ABB4-91AA4A2D72EF}" type="pres">
      <dgm:prSet presAssocID="{F0F23B4A-4597-493B-9FCE-D9BC54995972}" presName="background" presStyleLbl="node0" presStyleIdx="0" presStyleCnt="1"/>
      <dgm:spPr/>
    </dgm:pt>
    <dgm:pt modelId="{B0DF6472-0E99-4091-885A-87C750BF0D94}" type="pres">
      <dgm:prSet presAssocID="{F0F23B4A-4597-493B-9FCE-D9BC54995972}" presName="text" presStyleLbl="fgAcc0" presStyleIdx="0" presStyleCnt="1" custScaleX="156908" custScaleY="1162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822A095-20CB-4927-86F3-3D73CA16B71D}" type="pres">
      <dgm:prSet presAssocID="{F0F23B4A-4597-493B-9FCE-D9BC54995972}" presName="hierChild2" presStyleCnt="0"/>
      <dgm:spPr/>
    </dgm:pt>
    <dgm:pt modelId="{03646ACB-F34A-46FA-90F9-6A8013C85A3B}" type="pres">
      <dgm:prSet presAssocID="{C0B5B9A7-076F-4965-954B-DD114175EF4F}" presName="Name10" presStyleLbl="parChTrans1D2" presStyleIdx="0" presStyleCnt="2"/>
      <dgm:spPr/>
      <dgm:t>
        <a:bodyPr/>
        <a:lstStyle/>
        <a:p>
          <a:endParaRPr lang="ru-RU"/>
        </a:p>
      </dgm:t>
    </dgm:pt>
    <dgm:pt modelId="{92E93E4D-6C91-478A-AC6D-FDF3252B300B}" type="pres">
      <dgm:prSet presAssocID="{0A91CD48-F253-4359-A7E8-C6803C1B1925}" presName="hierRoot2" presStyleCnt="0"/>
      <dgm:spPr/>
    </dgm:pt>
    <dgm:pt modelId="{46D94F40-1A36-4CDD-A1D9-097C31C02C09}" type="pres">
      <dgm:prSet presAssocID="{0A91CD48-F253-4359-A7E8-C6803C1B1925}" presName="composite2" presStyleCnt="0"/>
      <dgm:spPr/>
    </dgm:pt>
    <dgm:pt modelId="{5482A78F-9807-48A6-8779-26CF4D1CA28F}" type="pres">
      <dgm:prSet presAssocID="{0A91CD48-F253-4359-A7E8-C6803C1B1925}" presName="background2" presStyleLbl="node2" presStyleIdx="0" presStyleCnt="2"/>
      <dgm:spPr/>
    </dgm:pt>
    <dgm:pt modelId="{0117068A-8857-43BC-AC3D-26DC1D66DD68}" type="pres">
      <dgm:prSet presAssocID="{0A91CD48-F253-4359-A7E8-C6803C1B1925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8BB88DE-E96F-4B6D-BD7D-BDE80B70CB49}" type="pres">
      <dgm:prSet presAssocID="{0A91CD48-F253-4359-A7E8-C6803C1B1925}" presName="hierChild3" presStyleCnt="0"/>
      <dgm:spPr/>
    </dgm:pt>
    <dgm:pt modelId="{85CFE595-97EE-4F05-A41E-9DDD5B6A2B98}" type="pres">
      <dgm:prSet presAssocID="{BFF50CF1-DE08-46E4-A5A5-33F25E79DE77}" presName="Name10" presStyleLbl="parChTrans1D2" presStyleIdx="1" presStyleCnt="2"/>
      <dgm:spPr/>
      <dgm:t>
        <a:bodyPr/>
        <a:lstStyle/>
        <a:p>
          <a:endParaRPr lang="ru-RU"/>
        </a:p>
      </dgm:t>
    </dgm:pt>
    <dgm:pt modelId="{11B3EBF2-8C21-474E-94AE-B7172D7677DE}" type="pres">
      <dgm:prSet presAssocID="{72A6BF6D-1E85-4687-B063-BD598B46371D}" presName="hierRoot2" presStyleCnt="0"/>
      <dgm:spPr/>
    </dgm:pt>
    <dgm:pt modelId="{02E828B2-2184-4FBB-8DFB-E6E2326E72C7}" type="pres">
      <dgm:prSet presAssocID="{72A6BF6D-1E85-4687-B063-BD598B46371D}" presName="composite2" presStyleCnt="0"/>
      <dgm:spPr/>
    </dgm:pt>
    <dgm:pt modelId="{DA67E133-9D43-4643-AB8E-BF1B082387BA}" type="pres">
      <dgm:prSet presAssocID="{72A6BF6D-1E85-4687-B063-BD598B46371D}" presName="background2" presStyleLbl="node2" presStyleIdx="1" presStyleCnt="2"/>
      <dgm:spPr/>
    </dgm:pt>
    <dgm:pt modelId="{32C3AEE6-4BDB-49A6-8CD2-CA2D3EA5BC6D}" type="pres">
      <dgm:prSet presAssocID="{72A6BF6D-1E85-4687-B063-BD598B46371D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0AA42CB-7647-47EC-9ABF-1E2979847AD2}" type="pres">
      <dgm:prSet presAssocID="{72A6BF6D-1E85-4687-B063-BD598B46371D}" presName="hierChild3" presStyleCnt="0"/>
      <dgm:spPr/>
    </dgm:pt>
  </dgm:ptLst>
  <dgm:cxnLst>
    <dgm:cxn modelId="{984531E4-E9FB-471A-8931-75E28B77E00D}" type="presOf" srcId="{0A91CD48-F253-4359-A7E8-C6803C1B1925}" destId="{0117068A-8857-43BC-AC3D-26DC1D66DD68}" srcOrd="0" destOrd="0" presId="urn:microsoft.com/office/officeart/2005/8/layout/hierarchy1"/>
    <dgm:cxn modelId="{F2C70B21-2DA1-4F51-B0E1-EF30FC54CE75}" srcId="{F0F23B4A-4597-493B-9FCE-D9BC54995972}" destId="{0A91CD48-F253-4359-A7E8-C6803C1B1925}" srcOrd="0" destOrd="0" parTransId="{C0B5B9A7-076F-4965-954B-DD114175EF4F}" sibTransId="{E2C63257-B4DE-4867-8044-FE745E0E01CF}"/>
    <dgm:cxn modelId="{2D94B9C1-A153-4A3D-9183-55F3A41271B0}" type="presOf" srcId="{C0B5B9A7-076F-4965-954B-DD114175EF4F}" destId="{03646ACB-F34A-46FA-90F9-6A8013C85A3B}" srcOrd="0" destOrd="0" presId="urn:microsoft.com/office/officeart/2005/8/layout/hierarchy1"/>
    <dgm:cxn modelId="{7F7FDD5A-0758-4709-A287-5F4A1A381690}" type="presOf" srcId="{F0F23B4A-4597-493B-9FCE-D9BC54995972}" destId="{B0DF6472-0E99-4091-885A-87C750BF0D94}" srcOrd="0" destOrd="0" presId="urn:microsoft.com/office/officeart/2005/8/layout/hierarchy1"/>
    <dgm:cxn modelId="{6F48BC9A-06BB-4C16-9634-6B924DF1ED9F}" type="presOf" srcId="{BFF50CF1-DE08-46E4-A5A5-33F25E79DE77}" destId="{85CFE595-97EE-4F05-A41E-9DDD5B6A2B98}" srcOrd="0" destOrd="0" presId="urn:microsoft.com/office/officeart/2005/8/layout/hierarchy1"/>
    <dgm:cxn modelId="{BB96C400-D20C-459E-92E3-3902A066CAE3}" type="presOf" srcId="{D5AC0C74-524A-4DA7-B498-E660D94649AB}" destId="{70591509-7980-483C-B6F1-C969D428989B}" srcOrd="0" destOrd="0" presId="urn:microsoft.com/office/officeart/2005/8/layout/hierarchy1"/>
    <dgm:cxn modelId="{B3C5CAD0-1A94-439A-BCCA-EA215A12BD11}" srcId="{D5AC0C74-524A-4DA7-B498-E660D94649AB}" destId="{F0F23B4A-4597-493B-9FCE-D9BC54995972}" srcOrd="0" destOrd="0" parTransId="{77EFC0CB-4F8E-4257-8BA1-950551DFF4CE}" sibTransId="{5BCB74EF-FEC9-4F82-9230-6B64E2856AA6}"/>
    <dgm:cxn modelId="{D0840443-81B9-49AB-A883-0A3EA42F1DC2}" srcId="{F0F23B4A-4597-493B-9FCE-D9BC54995972}" destId="{72A6BF6D-1E85-4687-B063-BD598B46371D}" srcOrd="1" destOrd="0" parTransId="{BFF50CF1-DE08-46E4-A5A5-33F25E79DE77}" sibTransId="{5A899DAE-C102-423D-B1DF-05684D282A96}"/>
    <dgm:cxn modelId="{BA6DD517-93B3-43FD-88A9-CE4E729AF46A}" type="presOf" srcId="{72A6BF6D-1E85-4687-B063-BD598B46371D}" destId="{32C3AEE6-4BDB-49A6-8CD2-CA2D3EA5BC6D}" srcOrd="0" destOrd="0" presId="urn:microsoft.com/office/officeart/2005/8/layout/hierarchy1"/>
    <dgm:cxn modelId="{EB8B2E67-A883-4C22-A632-AECB304D9CBA}" type="presParOf" srcId="{70591509-7980-483C-B6F1-C969D428989B}" destId="{F3876B39-5B2A-49D9-9BD9-682413AB634E}" srcOrd="0" destOrd="0" presId="urn:microsoft.com/office/officeart/2005/8/layout/hierarchy1"/>
    <dgm:cxn modelId="{86DA27C3-DBEA-4274-AD7D-C32CC2353F7D}" type="presParOf" srcId="{F3876B39-5B2A-49D9-9BD9-682413AB634E}" destId="{B428A52D-25F0-4939-A675-DB7D365E4D55}" srcOrd="0" destOrd="0" presId="urn:microsoft.com/office/officeart/2005/8/layout/hierarchy1"/>
    <dgm:cxn modelId="{91834D13-8264-4848-AB24-B225AD5DFE7B}" type="presParOf" srcId="{B428A52D-25F0-4939-A675-DB7D365E4D55}" destId="{45453837-6662-44C6-ABB4-91AA4A2D72EF}" srcOrd="0" destOrd="0" presId="urn:microsoft.com/office/officeart/2005/8/layout/hierarchy1"/>
    <dgm:cxn modelId="{D962245B-ED21-43E0-8FE1-1CC1C8C723BE}" type="presParOf" srcId="{B428A52D-25F0-4939-A675-DB7D365E4D55}" destId="{B0DF6472-0E99-4091-885A-87C750BF0D94}" srcOrd="1" destOrd="0" presId="urn:microsoft.com/office/officeart/2005/8/layout/hierarchy1"/>
    <dgm:cxn modelId="{B97B1A3D-0E60-4179-852C-6E9FA818BC12}" type="presParOf" srcId="{F3876B39-5B2A-49D9-9BD9-682413AB634E}" destId="{6822A095-20CB-4927-86F3-3D73CA16B71D}" srcOrd="1" destOrd="0" presId="urn:microsoft.com/office/officeart/2005/8/layout/hierarchy1"/>
    <dgm:cxn modelId="{84C1716B-36DC-4899-970E-4D290F72996C}" type="presParOf" srcId="{6822A095-20CB-4927-86F3-3D73CA16B71D}" destId="{03646ACB-F34A-46FA-90F9-6A8013C85A3B}" srcOrd="0" destOrd="0" presId="urn:microsoft.com/office/officeart/2005/8/layout/hierarchy1"/>
    <dgm:cxn modelId="{8251A11B-F38B-4716-8A31-C85CD905B17F}" type="presParOf" srcId="{6822A095-20CB-4927-86F3-3D73CA16B71D}" destId="{92E93E4D-6C91-478A-AC6D-FDF3252B300B}" srcOrd="1" destOrd="0" presId="urn:microsoft.com/office/officeart/2005/8/layout/hierarchy1"/>
    <dgm:cxn modelId="{93EDF12D-4E6C-4625-9AE8-611721066DD6}" type="presParOf" srcId="{92E93E4D-6C91-478A-AC6D-FDF3252B300B}" destId="{46D94F40-1A36-4CDD-A1D9-097C31C02C09}" srcOrd="0" destOrd="0" presId="urn:microsoft.com/office/officeart/2005/8/layout/hierarchy1"/>
    <dgm:cxn modelId="{9EA04228-A0FE-4544-BB61-41C48E62E936}" type="presParOf" srcId="{46D94F40-1A36-4CDD-A1D9-097C31C02C09}" destId="{5482A78F-9807-48A6-8779-26CF4D1CA28F}" srcOrd="0" destOrd="0" presId="urn:microsoft.com/office/officeart/2005/8/layout/hierarchy1"/>
    <dgm:cxn modelId="{F52FE57F-A181-4189-9C14-94131B5122A0}" type="presParOf" srcId="{46D94F40-1A36-4CDD-A1D9-097C31C02C09}" destId="{0117068A-8857-43BC-AC3D-26DC1D66DD68}" srcOrd="1" destOrd="0" presId="urn:microsoft.com/office/officeart/2005/8/layout/hierarchy1"/>
    <dgm:cxn modelId="{474B3CC6-F5BF-4A26-8286-70D8CBD540B8}" type="presParOf" srcId="{92E93E4D-6C91-478A-AC6D-FDF3252B300B}" destId="{78BB88DE-E96F-4B6D-BD7D-BDE80B70CB49}" srcOrd="1" destOrd="0" presId="urn:microsoft.com/office/officeart/2005/8/layout/hierarchy1"/>
    <dgm:cxn modelId="{2B4323C3-C0A9-4833-A582-5B2A5CBD89FA}" type="presParOf" srcId="{6822A095-20CB-4927-86F3-3D73CA16B71D}" destId="{85CFE595-97EE-4F05-A41E-9DDD5B6A2B98}" srcOrd="2" destOrd="0" presId="urn:microsoft.com/office/officeart/2005/8/layout/hierarchy1"/>
    <dgm:cxn modelId="{4B338DFD-A092-42BE-94DC-F537603EE1E3}" type="presParOf" srcId="{6822A095-20CB-4927-86F3-3D73CA16B71D}" destId="{11B3EBF2-8C21-474E-94AE-B7172D7677DE}" srcOrd="3" destOrd="0" presId="urn:microsoft.com/office/officeart/2005/8/layout/hierarchy1"/>
    <dgm:cxn modelId="{C56C9217-37BA-4E89-A0B1-6642072753A5}" type="presParOf" srcId="{11B3EBF2-8C21-474E-94AE-B7172D7677DE}" destId="{02E828B2-2184-4FBB-8DFB-E6E2326E72C7}" srcOrd="0" destOrd="0" presId="urn:microsoft.com/office/officeart/2005/8/layout/hierarchy1"/>
    <dgm:cxn modelId="{CC868A99-C77D-4340-B61E-DEFFC20C25B3}" type="presParOf" srcId="{02E828B2-2184-4FBB-8DFB-E6E2326E72C7}" destId="{DA67E133-9D43-4643-AB8E-BF1B082387BA}" srcOrd="0" destOrd="0" presId="urn:microsoft.com/office/officeart/2005/8/layout/hierarchy1"/>
    <dgm:cxn modelId="{39278B1C-1B94-444A-AC7F-DF7E1B230A1B}" type="presParOf" srcId="{02E828B2-2184-4FBB-8DFB-E6E2326E72C7}" destId="{32C3AEE6-4BDB-49A6-8CD2-CA2D3EA5BC6D}" srcOrd="1" destOrd="0" presId="urn:microsoft.com/office/officeart/2005/8/layout/hierarchy1"/>
    <dgm:cxn modelId="{3330CD51-763F-4F56-B610-198CC90CB2E6}" type="presParOf" srcId="{11B3EBF2-8C21-474E-94AE-B7172D7677DE}" destId="{A0AA42CB-7647-47EC-9ABF-1E2979847AD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5CFE595-97EE-4F05-A41E-9DDD5B6A2B98}">
      <dsp:nvSpPr>
        <dsp:cNvPr id="0" name=""/>
        <dsp:cNvSpPr/>
      </dsp:nvSpPr>
      <dsp:spPr>
        <a:xfrm>
          <a:off x="4927994" y="2260594"/>
          <a:ext cx="1870183" cy="8900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6534"/>
              </a:lnTo>
              <a:lnTo>
                <a:pt x="1870183" y="606534"/>
              </a:lnTo>
              <a:lnTo>
                <a:pt x="1870183" y="89003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646ACB-F34A-46FA-90F9-6A8013C85A3B}">
      <dsp:nvSpPr>
        <dsp:cNvPr id="0" name=""/>
        <dsp:cNvSpPr/>
      </dsp:nvSpPr>
      <dsp:spPr>
        <a:xfrm>
          <a:off x="3057811" y="2260594"/>
          <a:ext cx="1870183" cy="890037"/>
        </a:xfrm>
        <a:custGeom>
          <a:avLst/>
          <a:gdLst/>
          <a:ahLst/>
          <a:cxnLst/>
          <a:rect l="0" t="0" r="0" b="0"/>
          <a:pathLst>
            <a:path>
              <a:moveTo>
                <a:pt x="1870183" y="0"/>
              </a:moveTo>
              <a:lnTo>
                <a:pt x="1870183" y="606534"/>
              </a:lnTo>
              <a:lnTo>
                <a:pt x="0" y="606534"/>
              </a:lnTo>
              <a:lnTo>
                <a:pt x="0" y="89003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453837-6662-44C6-ABB4-91AA4A2D72EF}">
      <dsp:nvSpPr>
        <dsp:cNvPr id="0" name=""/>
        <dsp:cNvSpPr/>
      </dsp:nvSpPr>
      <dsp:spPr>
        <a:xfrm>
          <a:off x="2527066" y="1712"/>
          <a:ext cx="4801856" cy="22588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DF6472-0E99-4091-885A-87C750BF0D94}">
      <dsp:nvSpPr>
        <dsp:cNvPr id="0" name=""/>
        <dsp:cNvSpPr/>
      </dsp:nvSpPr>
      <dsp:spPr>
        <a:xfrm>
          <a:off x="2867100" y="324744"/>
          <a:ext cx="4801856" cy="22588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solidFill>
                <a:srgbClr val="C00000"/>
              </a:solidFill>
            </a:rPr>
            <a:t>Формы проведения государственной итоговой аттестации ГИА - 9</a:t>
          </a:r>
        </a:p>
      </dsp:txBody>
      <dsp:txXfrm>
        <a:off x="2867100" y="324744"/>
        <a:ext cx="4801856" cy="2258881"/>
      </dsp:txXfrm>
    </dsp:sp>
    <dsp:sp modelId="{5482A78F-9807-48A6-8779-26CF4D1CA28F}">
      <dsp:nvSpPr>
        <dsp:cNvPr id="0" name=""/>
        <dsp:cNvSpPr/>
      </dsp:nvSpPr>
      <dsp:spPr>
        <a:xfrm>
          <a:off x="1527660" y="3150631"/>
          <a:ext cx="3060300" cy="19432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17068A-8857-43BC-AC3D-26DC1D66DD68}">
      <dsp:nvSpPr>
        <dsp:cNvPr id="0" name=""/>
        <dsp:cNvSpPr/>
      </dsp:nvSpPr>
      <dsp:spPr>
        <a:xfrm>
          <a:off x="1867694" y="3473663"/>
          <a:ext cx="3060300" cy="19432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solidFill>
                <a:srgbClr val="FF0000"/>
              </a:solidFill>
              <a:latin typeface="+mn-lt"/>
              <a:cs typeface="Times New Roman" panose="02020603050405020304" pitchFamily="18" charset="0"/>
            </a:rPr>
            <a:t>Основной государственный экзамен – ОГЭ</a:t>
          </a:r>
          <a:endParaRPr lang="ru-RU" sz="2400" kern="1200" dirty="0">
            <a:solidFill>
              <a:srgbClr val="FF0000"/>
            </a:solidFill>
            <a:latin typeface="+mn-lt"/>
          </a:endParaRPr>
        </a:p>
      </dsp:txBody>
      <dsp:txXfrm>
        <a:off x="1867694" y="3473663"/>
        <a:ext cx="3060300" cy="1943290"/>
      </dsp:txXfrm>
    </dsp:sp>
    <dsp:sp modelId="{DA67E133-9D43-4643-AB8E-BF1B082387BA}">
      <dsp:nvSpPr>
        <dsp:cNvPr id="0" name=""/>
        <dsp:cNvSpPr/>
      </dsp:nvSpPr>
      <dsp:spPr>
        <a:xfrm>
          <a:off x="5268028" y="3150631"/>
          <a:ext cx="3060300" cy="19432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C3AEE6-4BDB-49A6-8CD2-CA2D3EA5BC6D}">
      <dsp:nvSpPr>
        <dsp:cNvPr id="0" name=""/>
        <dsp:cNvSpPr/>
      </dsp:nvSpPr>
      <dsp:spPr>
        <a:xfrm>
          <a:off x="5608061" y="3473663"/>
          <a:ext cx="3060300" cy="19432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solidFill>
                <a:schemeClr val="accent1">
                  <a:lumMod val="50000"/>
                </a:schemeClr>
              </a:solidFill>
              <a:latin typeface="+mn-lt"/>
              <a:cs typeface="Times New Roman" panose="02020603050405020304" pitchFamily="18" charset="0"/>
            </a:rPr>
            <a:t>Государственный выпускной экзамен - ГВЭ</a:t>
          </a:r>
          <a:endParaRPr lang="ru-RU" sz="2400" kern="1200" dirty="0">
            <a:solidFill>
              <a:schemeClr val="accent1">
                <a:lumMod val="50000"/>
              </a:schemeClr>
            </a:solidFill>
            <a:latin typeface="+mn-lt"/>
          </a:endParaRPr>
        </a:p>
      </dsp:txBody>
      <dsp:txXfrm>
        <a:off x="5608061" y="3473663"/>
        <a:ext cx="3060300" cy="19432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5283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69874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002618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6080006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87302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537464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171106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5598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28054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26291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9188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6732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7541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38835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82417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50332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75D2-E21A-4AF8-8352-77B3E1200639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F318-D942-4C85-B76C-F575A8AD57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64416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3600">
              <a:schemeClr val="bg2">
                <a:lumMod val="40000"/>
                <a:lumOff val="60000"/>
              </a:schemeClr>
            </a:gs>
            <a:gs pos="0">
              <a:schemeClr val="bg2">
                <a:lumMod val="20000"/>
                <a:lumOff val="80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CF375D2-E21A-4AF8-8352-77B3E1200639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4FFF318-D942-4C85-B76C-F575A8AD57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6253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  <p:sldLayoutId id="2147483853" r:id="rId13"/>
    <p:sldLayoutId id="2147483854" r:id="rId14"/>
    <p:sldLayoutId id="2147483855" r:id="rId15"/>
    <p:sldLayoutId id="2147483856" r:id="rId16"/>
    <p:sldLayoutId id="214748385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7.svg"/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12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5.svg"/><Relationship Id="rId5" Type="http://schemas.openxmlformats.org/officeDocument/2006/relationships/image" Target="../media/image9.svg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image" Target="../media/image13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9.svg"/><Relationship Id="rId7" Type="http://schemas.openxmlformats.org/officeDocument/2006/relationships/image" Target="../media/image23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21.svg"/><Relationship Id="rId4" Type="http://schemas.openxmlformats.org/officeDocument/2006/relationships/image" Target="../media/image12.png"/><Relationship Id="rId9" Type="http://schemas.openxmlformats.org/officeDocument/2006/relationships/image" Target="../media/image25.sv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CDC6ED-CB23-41FD-A3FC-9B71E929A9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/>
              <a:t>Государственная итоговая аттестация - 2026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7E5CEC82-CC88-4F1F-81C3-540EA508A9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ru-RU" sz="4000" dirty="0">
                <a:solidFill>
                  <a:srgbClr val="FF0000"/>
                </a:solidFill>
              </a:rPr>
              <a:t>Об особенностях ОГЭ 2026 год </a:t>
            </a:r>
          </a:p>
        </p:txBody>
      </p:sp>
    </p:spTree>
    <p:extLst>
      <p:ext uri="{BB962C8B-B14F-4D97-AF65-F5344CB8AC3E}">
        <p14:creationId xmlns:p14="http://schemas.microsoft.com/office/powerpoint/2010/main" xmlns="" val="3065519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67FFFC3-D3E8-4943-97BC-E3DACACF1733}"/>
              </a:ext>
            </a:extLst>
          </p:cNvPr>
          <p:cNvSpPr txBox="1"/>
          <p:nvPr/>
        </p:nvSpPr>
        <p:spPr>
          <a:xfrm>
            <a:off x="813208" y="771960"/>
            <a:ext cx="10374283" cy="5461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b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Kokila" panose="01010601010101010101" pitchFamily="2"/>
              </a:rPr>
              <a:t>Повторная пересдача возможна </a:t>
            </a:r>
            <a:endParaRPr lang="ru-RU" sz="32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Kokila" panose="01010601010101010101" pitchFamily="2"/>
            </a:endParaRPr>
          </a:p>
          <a:p>
            <a:pPr marL="457200" lvl="0" indent="-457200">
              <a:spcBef>
                <a:spcPts val="5"/>
              </a:spcBef>
              <a:buSzPts val="1600"/>
              <a:buFont typeface="Wingdings" panose="05000000000000000000" pitchFamily="2" charset="2"/>
              <a:buChar char="§"/>
            </a:pPr>
            <a:r>
              <a:rPr lang="ru-RU" sz="2800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Если выпускник текущего года получает результат ниже минимального количества баллов по двум из обязательных предметов (русский язык, математика или экзамен по выбору), то он может пересдать эти экзамены в резервные дни основного периода в текущем году.</a:t>
            </a:r>
          </a:p>
          <a:p>
            <a:pPr marL="457200" lvl="0" indent="-457200">
              <a:spcBef>
                <a:spcPts val="5"/>
              </a:spcBef>
              <a:buSzPts val="1600"/>
              <a:buFont typeface="Wingdings" panose="05000000000000000000" pitchFamily="2" charset="2"/>
              <a:buChar char="§"/>
            </a:pPr>
            <a:r>
              <a:rPr lang="ru-RU" sz="2800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Если участник </a:t>
            </a:r>
            <a:r>
              <a:rPr lang="ru-RU" sz="28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не смог пройти ГИА-9 по каким - либо причинам в сентябрьские сроки по </a:t>
            </a:r>
            <a:r>
              <a:rPr lang="ru-RU" sz="2800" u="sng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выбранным учебным предметам</a:t>
            </a:r>
            <a:r>
              <a:rPr lang="ru-RU" sz="28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, он</a:t>
            </a:r>
            <a:r>
              <a:rPr lang="ru-RU" sz="2800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2800" b="1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имеют право изменить учебные предметы по выбору </a:t>
            </a:r>
            <a:r>
              <a:rPr lang="ru-RU" sz="28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для повторного прохождения ГИА-9 в следующем году</a:t>
            </a:r>
            <a:r>
              <a:rPr lang="ru-RU" sz="2800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.</a:t>
            </a:r>
            <a:endParaRPr lang="ru-RU" sz="2800" dirty="0">
              <a:effectLst/>
              <a:latin typeface="Calibri" panose="020F050202020403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  <a:p>
            <a:pPr marL="457200" lvl="0" indent="-457200">
              <a:spcBef>
                <a:spcPts val="5"/>
              </a:spcBef>
              <a:buSzPts val="1600"/>
              <a:buFont typeface="Wingdings" panose="05000000000000000000" pitchFamily="2" charset="2"/>
              <a:buChar char="§"/>
            </a:pPr>
            <a:r>
              <a:rPr lang="ru-RU" sz="2800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У</a:t>
            </a:r>
            <a:r>
              <a:rPr lang="ru-RU" sz="28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частник для сдачи экзамена, может подать заявление об участии в ГИА-9 в дистанционной форме. </a:t>
            </a:r>
          </a:p>
        </p:txBody>
      </p:sp>
    </p:spTree>
    <p:extLst>
      <p:ext uri="{BB962C8B-B14F-4D97-AF65-F5344CB8AC3E}">
        <p14:creationId xmlns:p14="http://schemas.microsoft.com/office/powerpoint/2010/main" xmlns="" val="4077839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9724E93-1855-4413-9CF4-BD4613250870}"/>
              </a:ext>
            </a:extLst>
          </p:cNvPr>
          <p:cNvSpPr txBox="1"/>
          <p:nvPr/>
        </p:nvSpPr>
        <p:spPr>
          <a:xfrm>
            <a:off x="914400" y="1470923"/>
            <a:ext cx="1022545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ru-RU" altLang="ru-R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Начало всех экзаменов 10.00 часов. В ППЭ надо явиться к 9.00 ч.</a:t>
            </a:r>
          </a:p>
          <a:p>
            <a:pPr eaLnBrk="1" hangingPunct="1">
              <a:buFontTx/>
              <a:buNone/>
            </a:pPr>
            <a:r>
              <a:rPr lang="ru-RU" altLang="ru-R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Если опоздал на экзамен! </a:t>
            </a:r>
          </a:p>
          <a:p>
            <a:pPr eaLnBrk="1" hangingPunct="1">
              <a:buFontTx/>
              <a:buNone/>
            </a:pPr>
            <a:r>
              <a:rPr lang="ru-RU" altLang="ru-RU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Участник будет допущен на экзамены! Дополнительное время </a:t>
            </a:r>
          </a:p>
          <a:p>
            <a:pPr eaLnBrk="1" hangingPunct="1">
              <a:buFontTx/>
              <a:buNone/>
            </a:pPr>
            <a:r>
              <a:rPr lang="ru-RU" altLang="ru-R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не</a:t>
            </a:r>
            <a:r>
              <a:rPr lang="ru-RU" altLang="ru-RU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предусмотрено при этом!</a:t>
            </a:r>
          </a:p>
          <a:p>
            <a:pPr eaLnBrk="1" hangingPunct="1">
              <a:buFontTx/>
              <a:buNone/>
            </a:pPr>
            <a:r>
              <a:rPr lang="ru-RU" altLang="ru-RU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В ППЭ выпускник обязан предоставить </a:t>
            </a:r>
            <a:r>
              <a:rPr lang="ru-RU" altLang="ru-R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паспорт</a:t>
            </a:r>
            <a:r>
              <a:rPr lang="ru-RU" altLang="ru-RU" sz="2400" b="1" dirty="0">
                <a:solidFill>
                  <a:srgbClr val="000000"/>
                </a:solidFill>
                <a:cs typeface="Times New Roman" panose="02020603050405020304" pitchFamily="18" charset="0"/>
              </a:rPr>
              <a:t>!</a:t>
            </a:r>
          </a:p>
          <a:p>
            <a:pPr eaLnBrk="1" hangingPunct="1">
              <a:buFontTx/>
              <a:buNone/>
            </a:pPr>
            <a:r>
              <a:rPr lang="ru-RU" altLang="ru-RU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Взять с собой на экзамен: </a:t>
            </a:r>
            <a:r>
              <a:rPr lang="ru-RU" altLang="ru-R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черную гелиевую ручку</a:t>
            </a:r>
            <a:r>
              <a:rPr lang="ru-RU" altLang="ru-RU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дополнительные устройства и материалы, используемые по отдельным предметам, </a:t>
            </a:r>
          </a:p>
          <a:p>
            <a:pPr eaLnBrk="1" hangingPunct="1">
              <a:buFontTx/>
              <a:buNone/>
            </a:pPr>
            <a:r>
              <a:rPr lang="ru-RU" altLang="ru-RU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в соответствии с перечнем.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D642B02-507D-4488-BCB8-9762E42B900B}"/>
              </a:ext>
            </a:extLst>
          </p:cNvPr>
          <p:cNvSpPr txBox="1"/>
          <p:nvPr/>
        </p:nvSpPr>
        <p:spPr>
          <a:xfrm>
            <a:off x="707043" y="693298"/>
            <a:ext cx="105950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buFontTx/>
              <a:buNone/>
            </a:pPr>
            <a:r>
              <a:rPr lang="ru-RU" altLang="ru-RU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Правила поведения участников до экзамена!</a:t>
            </a:r>
          </a:p>
        </p:txBody>
      </p:sp>
      <p:pic>
        <p:nvPicPr>
          <p:cNvPr id="5" name="Рисунок 4" descr="Карандаш со сплошной заливкой">
            <a:extLst>
              <a:ext uri="{FF2B5EF4-FFF2-40B4-BE49-F238E27FC236}">
                <a16:creationId xmlns:a16="http://schemas.microsoft.com/office/drawing/2014/main" xmlns="" id="{4CA12DBF-5DD5-4ACF-9CB0-2986AFF5BCB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442662" y="4784346"/>
            <a:ext cx="914400" cy="914400"/>
          </a:xfrm>
          <a:prstGeom prst="rect">
            <a:avLst/>
          </a:prstGeom>
        </p:spPr>
      </p:pic>
      <p:pic>
        <p:nvPicPr>
          <p:cNvPr id="7" name="Рисунок 6" descr="Линейка со сплошной заливкой">
            <a:extLst>
              <a:ext uri="{FF2B5EF4-FFF2-40B4-BE49-F238E27FC236}">
                <a16:creationId xmlns:a16="http://schemas.microsoft.com/office/drawing/2014/main" xmlns="" id="{66C4FD5F-A3D8-4704-888E-1C7FAAC7DF3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9246894" y="4784346"/>
            <a:ext cx="914400" cy="914400"/>
          </a:xfrm>
          <a:prstGeom prst="rect">
            <a:avLst/>
          </a:prstGeom>
        </p:spPr>
      </p:pic>
      <p:pic>
        <p:nvPicPr>
          <p:cNvPr id="9" name="Рисунок 8" descr="Карта с кнопкой со сплошной заливкой">
            <a:extLst>
              <a:ext uri="{FF2B5EF4-FFF2-40B4-BE49-F238E27FC236}">
                <a16:creationId xmlns:a16="http://schemas.microsoft.com/office/drawing/2014/main" xmlns="" id="{E2D29073-4C08-4F65-9D0B-3061A9A8265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2945476" y="4784346"/>
            <a:ext cx="914400" cy="914400"/>
          </a:xfrm>
          <a:prstGeom prst="rect">
            <a:avLst/>
          </a:prstGeom>
        </p:spPr>
      </p:pic>
      <p:pic>
        <p:nvPicPr>
          <p:cNvPr id="11" name="Рисунок 10" descr="Лекарство со сплошной заливкой">
            <a:extLst>
              <a:ext uri="{FF2B5EF4-FFF2-40B4-BE49-F238E27FC236}">
                <a16:creationId xmlns:a16="http://schemas.microsoft.com/office/drawing/2014/main" xmlns="" id="{DEF9172E-B714-4E8E-941F-591A1B6D1B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1250051" y="4821968"/>
            <a:ext cx="914400" cy="914400"/>
          </a:xfrm>
          <a:prstGeom prst="rect">
            <a:avLst/>
          </a:prstGeom>
        </p:spPr>
      </p:pic>
      <p:pic>
        <p:nvPicPr>
          <p:cNvPr id="13" name="Рисунок 12" descr="Часы со сплошной заливкой">
            <a:extLst>
              <a:ext uri="{FF2B5EF4-FFF2-40B4-BE49-F238E27FC236}">
                <a16:creationId xmlns:a16="http://schemas.microsoft.com/office/drawing/2014/main" xmlns="" id="{EE117BDF-F6E6-4E56-B01A-57D8B8B8060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10014439" y="1858960"/>
            <a:ext cx="914400" cy="914400"/>
          </a:xfrm>
          <a:prstGeom prst="rect">
            <a:avLst/>
          </a:prstGeom>
        </p:spPr>
      </p:pic>
      <p:pic>
        <p:nvPicPr>
          <p:cNvPr id="15" name="Рисунок 14" descr="Женщина со сплошной заливкой">
            <a:extLst>
              <a:ext uri="{FF2B5EF4-FFF2-40B4-BE49-F238E27FC236}">
                <a16:creationId xmlns:a16="http://schemas.microsoft.com/office/drawing/2014/main" xmlns="" id="{37801353-96F5-47FA-926C-980BB0464780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4954384" y="4347556"/>
            <a:ext cx="1598446" cy="1596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19704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9724E93-1855-4413-9CF4-BD4613250870}"/>
              </a:ext>
            </a:extLst>
          </p:cNvPr>
          <p:cNvSpPr txBox="1"/>
          <p:nvPr/>
        </p:nvSpPr>
        <p:spPr>
          <a:xfrm>
            <a:off x="798483" y="1278073"/>
            <a:ext cx="10595033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ru-RU" altLang="ru-RU" sz="2000" b="1" dirty="0">
                <a:solidFill>
                  <a:srgbClr val="FF0000"/>
                </a:solidFill>
                <a:cs typeface="Times New Roman" panose="02020603050405020304" pitchFamily="18" charset="0"/>
              </a:rPr>
              <a:t>Что нельзя делать на экзамене!</a:t>
            </a: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altLang="ru-RU" sz="2000" dirty="0"/>
              <a:t>Разговаривать.</a:t>
            </a: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altLang="ru-RU" sz="2000" dirty="0"/>
              <a:t>Вставать с места без разрешения. Пересаживаться.</a:t>
            </a: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altLang="ru-RU" sz="2000" dirty="0"/>
              <a:t>Обмениваться любыми материалами и предметами.</a:t>
            </a: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altLang="ru-RU" sz="2000" dirty="0"/>
              <a:t>Пользоваться мобильными телефонами и иными средствами связи, любыми электронно-вычислительными устройствами.</a:t>
            </a: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altLang="ru-RU" sz="2000" dirty="0"/>
              <a:t>Пользоваться справочными материалами кроме тех, которые разрешены Рособрнадзором.</a:t>
            </a: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altLang="ru-RU" sz="2000" dirty="0"/>
              <a:t>Ходить без сопровождения по ППЭ во время экзамена.</a:t>
            </a:r>
          </a:p>
          <a:p>
            <a:pPr>
              <a:lnSpc>
                <a:spcPct val="80000"/>
              </a:lnSpc>
            </a:pPr>
            <a:r>
              <a:rPr lang="ru-RU" altLang="ru-RU" sz="2000" b="1" dirty="0">
                <a:solidFill>
                  <a:srgbClr val="FF0000"/>
                </a:solidFill>
              </a:rPr>
              <a:t>Что может быть если нарушил правила?</a:t>
            </a:r>
          </a:p>
          <a:p>
            <a:pPr>
              <a:lnSpc>
                <a:spcPct val="80000"/>
              </a:lnSpc>
            </a:pPr>
            <a:r>
              <a:rPr lang="ru-RU" altLang="ru-RU" sz="2000" dirty="0"/>
              <a:t>Организаторы вместе с уполномоченным представителем ГЭК при нарушении правил и отказе в их соблюдении,  </a:t>
            </a:r>
            <a:r>
              <a:rPr lang="ru-RU" altLang="ru-RU" sz="2000" b="1" dirty="0">
                <a:solidFill>
                  <a:srgbClr val="FF0000"/>
                </a:solidFill>
              </a:rPr>
              <a:t>вправе удалить участника ОГЭ с экзамена,  </a:t>
            </a:r>
            <a:r>
              <a:rPr lang="ru-RU" altLang="ru-RU" sz="2000" dirty="0"/>
              <a:t>с внесением записи в протокол проведения экзамена в аудитории с указанием причины удаления. </a:t>
            </a:r>
          </a:p>
          <a:p>
            <a:pPr>
              <a:lnSpc>
                <a:spcPct val="80000"/>
              </a:lnSpc>
            </a:pPr>
            <a:r>
              <a:rPr lang="ru-RU" altLang="ru-RU" sz="2000" dirty="0"/>
              <a:t>На бланках и в пропуске ставится метка о факте удаления с экзамена.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38ABC54-8972-4811-869E-E111A633DED2}"/>
              </a:ext>
            </a:extLst>
          </p:cNvPr>
          <p:cNvSpPr txBox="1"/>
          <p:nvPr/>
        </p:nvSpPr>
        <p:spPr>
          <a:xfrm>
            <a:off x="707043" y="693298"/>
            <a:ext cx="105950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buFontTx/>
              <a:buNone/>
            </a:pPr>
            <a:r>
              <a:rPr lang="ru-RU" altLang="ru-RU" sz="2800" b="1" dirty="0">
                <a:solidFill>
                  <a:srgbClr val="C00000"/>
                </a:solidFill>
                <a:cs typeface="Times New Roman" panose="02020603050405020304" pitchFamily="18" charset="0"/>
              </a:rPr>
              <a:t>Правила поведения участников во время экзамена!</a:t>
            </a:r>
          </a:p>
        </p:txBody>
      </p:sp>
      <p:pic>
        <p:nvPicPr>
          <p:cNvPr id="6" name="Рисунок 5" descr="Открытая книга со сплошной заливкой">
            <a:extLst>
              <a:ext uri="{FF2B5EF4-FFF2-40B4-BE49-F238E27FC236}">
                <a16:creationId xmlns:a16="http://schemas.microsoft.com/office/drawing/2014/main" xmlns="" id="{D11AD7EC-8AC9-499C-A156-6E247648DA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722080" y="5110258"/>
            <a:ext cx="914400" cy="914400"/>
          </a:xfrm>
          <a:prstGeom prst="rect">
            <a:avLst/>
          </a:prstGeom>
        </p:spPr>
      </p:pic>
      <p:pic>
        <p:nvPicPr>
          <p:cNvPr id="8" name="Рисунок 7" descr="Смартфон со сплошной заливкой">
            <a:extLst>
              <a:ext uri="{FF2B5EF4-FFF2-40B4-BE49-F238E27FC236}">
                <a16:creationId xmlns:a16="http://schemas.microsoft.com/office/drawing/2014/main" xmlns="" id="{0F6CBF87-FB5F-4A1B-9CE6-CA3B75C9BDB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6178666" y="5131436"/>
            <a:ext cx="914400" cy="914400"/>
          </a:xfrm>
          <a:prstGeom prst="rect">
            <a:avLst/>
          </a:prstGeom>
        </p:spPr>
      </p:pic>
      <p:pic>
        <p:nvPicPr>
          <p:cNvPr id="10" name="Рисунок 9" descr="Динамик телефона  со сплошной заливкой">
            <a:extLst>
              <a:ext uri="{FF2B5EF4-FFF2-40B4-BE49-F238E27FC236}">
                <a16:creationId xmlns:a16="http://schemas.microsoft.com/office/drawing/2014/main" xmlns="" id="{32E93550-12EF-4FD2-9667-2B0D08EACA3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4092452" y="5089683"/>
            <a:ext cx="914400" cy="914400"/>
          </a:xfrm>
          <a:prstGeom prst="rect">
            <a:avLst/>
          </a:prstGeom>
        </p:spPr>
      </p:pic>
      <p:pic>
        <p:nvPicPr>
          <p:cNvPr id="12" name="Рисунок 11" descr="Видеокамера со сплошной заливкой">
            <a:extLst>
              <a:ext uri="{FF2B5EF4-FFF2-40B4-BE49-F238E27FC236}">
                <a16:creationId xmlns:a16="http://schemas.microsoft.com/office/drawing/2014/main" xmlns="" id="{222479C3-A5E3-48EC-AE8D-B93D1319023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1832131" y="5110258"/>
            <a:ext cx="914400" cy="914400"/>
          </a:xfrm>
          <a:prstGeom prst="rect">
            <a:avLst/>
          </a:prstGeom>
        </p:spPr>
      </p:pic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9FF1BA03-E245-4319-8CD9-CC53204FD078}"/>
              </a:ext>
            </a:extLst>
          </p:cNvPr>
          <p:cNvCxnSpPr/>
          <p:nvPr/>
        </p:nvCxnSpPr>
        <p:spPr>
          <a:xfrm>
            <a:off x="1737360" y="5110258"/>
            <a:ext cx="1100611" cy="9144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B1D2DF24-A573-4A97-8F4D-0C985224E74D}"/>
              </a:ext>
            </a:extLst>
          </p:cNvPr>
          <p:cNvCxnSpPr/>
          <p:nvPr/>
        </p:nvCxnSpPr>
        <p:spPr>
          <a:xfrm>
            <a:off x="3941843" y="5089683"/>
            <a:ext cx="1100611" cy="9144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74B86499-8106-4ECB-9AE4-8A9089969804}"/>
              </a:ext>
            </a:extLst>
          </p:cNvPr>
          <p:cNvCxnSpPr/>
          <p:nvPr/>
        </p:nvCxnSpPr>
        <p:spPr>
          <a:xfrm>
            <a:off x="6015772" y="5110258"/>
            <a:ext cx="1100611" cy="9144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xmlns="" id="{4087376D-4760-40E2-87FD-273CA682C205}"/>
              </a:ext>
            </a:extLst>
          </p:cNvPr>
          <p:cNvCxnSpPr/>
          <p:nvPr/>
        </p:nvCxnSpPr>
        <p:spPr>
          <a:xfrm>
            <a:off x="8628974" y="5089683"/>
            <a:ext cx="1100611" cy="9144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CB3780A6-C778-497B-A0D2-6D1D6662C5E2}"/>
              </a:ext>
            </a:extLst>
          </p:cNvPr>
          <p:cNvCxnSpPr>
            <a:cxnSpLocks/>
          </p:cNvCxnSpPr>
          <p:nvPr/>
        </p:nvCxnSpPr>
        <p:spPr>
          <a:xfrm flipV="1">
            <a:off x="1598278" y="5131436"/>
            <a:ext cx="1293255" cy="87264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83CA6752-D310-4792-BA3B-25569760907B}"/>
              </a:ext>
            </a:extLst>
          </p:cNvPr>
          <p:cNvCxnSpPr>
            <a:cxnSpLocks/>
          </p:cNvCxnSpPr>
          <p:nvPr/>
        </p:nvCxnSpPr>
        <p:spPr>
          <a:xfrm flipV="1">
            <a:off x="3830410" y="5110559"/>
            <a:ext cx="1293255" cy="87264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xmlns="" id="{C298A99B-6BCD-4295-AE4C-537D26DA5E1E}"/>
              </a:ext>
            </a:extLst>
          </p:cNvPr>
          <p:cNvCxnSpPr>
            <a:cxnSpLocks/>
          </p:cNvCxnSpPr>
          <p:nvPr/>
        </p:nvCxnSpPr>
        <p:spPr>
          <a:xfrm flipV="1">
            <a:off x="5919449" y="5120998"/>
            <a:ext cx="1293255" cy="87264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xmlns="" id="{8D737930-0F6B-4442-9EE7-A6E660F2C1F5}"/>
              </a:ext>
            </a:extLst>
          </p:cNvPr>
          <p:cNvCxnSpPr>
            <a:cxnSpLocks/>
          </p:cNvCxnSpPr>
          <p:nvPr/>
        </p:nvCxnSpPr>
        <p:spPr>
          <a:xfrm flipV="1">
            <a:off x="8435069" y="5108601"/>
            <a:ext cx="1293255" cy="87264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60153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636C48A-64F5-4C9F-997E-73B5988B35C7}"/>
              </a:ext>
            </a:extLst>
          </p:cNvPr>
          <p:cNvSpPr txBox="1"/>
          <p:nvPr/>
        </p:nvSpPr>
        <p:spPr>
          <a:xfrm>
            <a:off x="707043" y="693298"/>
            <a:ext cx="105950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Об апелляции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8B3DA15-D0D7-42A2-8417-34D09378B3DB}"/>
              </a:ext>
            </a:extLst>
          </p:cNvPr>
          <p:cNvSpPr txBox="1"/>
          <p:nvPr/>
        </p:nvSpPr>
        <p:spPr>
          <a:xfrm>
            <a:off x="1257300" y="1407886"/>
            <a:ext cx="9926087" cy="4561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altLang="ru-RU" sz="2400" b="1" dirty="0">
                <a:solidFill>
                  <a:srgbClr val="FF0000"/>
                </a:solidFill>
              </a:rPr>
              <a:t>В каком случае можно подавать апелляцию!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dirty="0"/>
              <a:t>1) Если нарушен порядок проведения ОГЭ.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dirty="0"/>
              <a:t>Когда подать? </a:t>
            </a:r>
            <a:r>
              <a:rPr lang="ru-RU" altLang="ru-RU" sz="2400" dirty="0"/>
              <a:t>В день экзамена после сдачи бланков ОГЭ </a:t>
            </a:r>
            <a:r>
              <a:rPr lang="ru-RU" altLang="ru-RU" sz="2400" b="1" dirty="0"/>
              <a:t>до выхода из ППЭ!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dirty="0"/>
              <a:t>2) Не согласны с выставленными баллами по ОГЭ.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dirty="0"/>
              <a:t>Когда подать? в течение двух рабочих дней после официального объявления результатов экзамена и ознакомления с ними!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dirty="0">
                <a:solidFill>
                  <a:srgbClr val="FF0000"/>
                </a:solidFill>
              </a:rPr>
              <a:t>Результаты апелляционной комиссии!</a:t>
            </a:r>
          </a:p>
          <a:p>
            <a:pPr>
              <a:lnSpc>
                <a:spcPct val="80000"/>
              </a:lnSpc>
            </a:pPr>
            <a:r>
              <a:rPr lang="ru-RU" altLang="ru-RU" sz="2400" dirty="0"/>
              <a:t>1) Проводится проверка, принимаются соответствующие меры.</a:t>
            </a:r>
          </a:p>
          <a:p>
            <a:pPr>
              <a:lnSpc>
                <a:spcPct val="80000"/>
              </a:lnSpc>
            </a:pPr>
            <a:r>
              <a:rPr lang="ru-RU" altLang="ru-RU" sz="2400" dirty="0"/>
              <a:t>2) По результатам рассмотрения апелляции о не согласии с выставленными баллами,  количество выставленных баллов может быть изменено как в сторону </a:t>
            </a:r>
            <a:r>
              <a:rPr lang="ru-RU" altLang="ru-RU" sz="2400" b="1" dirty="0"/>
              <a:t>увеличения, так и в сторону уменьшения</a:t>
            </a:r>
            <a:r>
              <a:rPr lang="ru-RU" alt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351529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10D5CFA-656C-4DA4-AD50-03246395AE2A}"/>
              </a:ext>
            </a:extLst>
          </p:cNvPr>
          <p:cNvSpPr txBox="1"/>
          <p:nvPr/>
        </p:nvSpPr>
        <p:spPr>
          <a:xfrm>
            <a:off x="889924" y="1278073"/>
            <a:ext cx="10412152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ru-RU" sz="2400" dirty="0">
                <a:cs typeface="Times New Roman" panose="02020603050405020304" pitchFamily="18" charset="0"/>
              </a:rPr>
              <a:t>Результаты государственной итоговой аттестации признаются </a:t>
            </a:r>
            <a:r>
              <a:rPr lang="ru-RU" altLang="ru-RU" sz="2400" b="1" dirty="0">
                <a:solidFill>
                  <a:srgbClr val="FF3300"/>
                </a:solidFill>
                <a:cs typeface="Times New Roman" panose="02020603050405020304" pitchFamily="18" charset="0"/>
              </a:rPr>
              <a:t>удовлетворительными</a:t>
            </a:r>
            <a:r>
              <a:rPr lang="ru-RU" altLang="ru-RU" sz="2400" dirty="0">
                <a:cs typeface="Times New Roman" panose="02020603050405020304" pitchFamily="18" charset="0"/>
              </a:rPr>
              <a:t>, если обучающийся набрал количество баллов по учебным предметам </a:t>
            </a:r>
            <a:r>
              <a:rPr lang="ru-RU" altLang="ru-RU" sz="2400" b="1" dirty="0">
                <a:solidFill>
                  <a:srgbClr val="FF3300"/>
                </a:solidFill>
                <a:cs typeface="Times New Roman" panose="02020603050405020304" pitchFamily="18" charset="0"/>
              </a:rPr>
              <a:t>не ниже минимального!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Как выставляют отметки в аттестат.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2400" dirty="0">
                <a:cs typeface="Times New Roman" panose="02020603050405020304" pitchFamily="18" charset="0"/>
              </a:rPr>
              <a:t>Итоговые отметки за 9 класс по</a:t>
            </a:r>
            <a:r>
              <a:rPr lang="ru-RU" sz="2400" b="1" dirty="0">
                <a:cs typeface="Times New Roman" panose="02020603050405020304" pitchFamily="18" charset="0"/>
              </a:rPr>
              <a:t> математике, русскому языку и двум учебным предметам, сдаваемым по выбору о</a:t>
            </a:r>
            <a:r>
              <a:rPr lang="ru-RU" sz="2400" dirty="0">
                <a:cs typeface="Times New Roman" panose="02020603050405020304" pitchFamily="18" charset="0"/>
              </a:rPr>
              <a:t>бучающегося, определяются как </a:t>
            </a:r>
            <a:r>
              <a:rPr lang="ru-R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среднее арифметическое: годовой и экзаменационной отметок выпускника </a:t>
            </a:r>
            <a:r>
              <a:rPr lang="ru-RU" sz="2400" dirty="0">
                <a:cs typeface="Times New Roman" panose="02020603050405020304" pitchFamily="18" charset="0"/>
              </a:rPr>
              <a:t>и выставляются в аттестат целыми числами в соответствии с </a:t>
            </a:r>
            <a:r>
              <a:rPr lang="ru-RU" sz="2400" b="1" dirty="0">
                <a:cs typeface="Times New Roman" panose="02020603050405020304" pitchFamily="18" charset="0"/>
              </a:rPr>
              <a:t>правилами </a:t>
            </a:r>
            <a:r>
              <a:rPr lang="ru-RU" sz="2400" dirty="0">
                <a:cs typeface="Times New Roman" panose="02020603050405020304" pitchFamily="18" charset="0"/>
              </a:rPr>
              <a:t>математического округления.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2400" dirty="0">
                <a:cs typeface="Times New Roman" panose="02020603050405020304" pitchFamily="18" charset="0"/>
              </a:rPr>
              <a:t>По </a:t>
            </a:r>
            <a:r>
              <a:rPr lang="ru-RU" sz="2400" b="1" dirty="0">
                <a:cs typeface="Times New Roman" panose="02020603050405020304" pitchFamily="18" charset="0"/>
              </a:rPr>
              <a:t>другим</a:t>
            </a:r>
            <a:r>
              <a:rPr lang="ru-RU" sz="2400" dirty="0">
                <a:cs typeface="Times New Roman" panose="02020603050405020304" pitchFamily="18" charset="0"/>
              </a:rPr>
              <a:t> учебным предметам </a:t>
            </a:r>
            <a:r>
              <a:rPr lang="ru-R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итоговые отметки </a:t>
            </a:r>
            <a:r>
              <a:rPr lang="ru-RU" sz="2400" dirty="0">
                <a:cs typeface="Times New Roman" panose="02020603050405020304" pitchFamily="18" charset="0"/>
              </a:rPr>
              <a:t>за 9 класс выставляются на основе </a:t>
            </a:r>
            <a:r>
              <a:rPr lang="ru-R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годовой отметки </a:t>
            </a:r>
            <a:r>
              <a:rPr lang="ru-RU" sz="2400" dirty="0">
                <a:cs typeface="Times New Roman" panose="02020603050405020304" pitchFamily="18" charset="0"/>
              </a:rPr>
              <a:t>выпускника за 9 класс.</a:t>
            </a:r>
          </a:p>
          <a:p>
            <a:endParaRPr lang="ru-RU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636C48A-64F5-4C9F-997E-73B5988B35C7}"/>
              </a:ext>
            </a:extLst>
          </p:cNvPr>
          <p:cNvSpPr txBox="1"/>
          <p:nvPr/>
        </p:nvSpPr>
        <p:spPr>
          <a:xfrm>
            <a:off x="707043" y="693298"/>
            <a:ext cx="105950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Как выставляют отметки в аттестат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3547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636C48A-64F5-4C9F-997E-73B5988B35C7}"/>
              </a:ext>
            </a:extLst>
          </p:cNvPr>
          <p:cNvSpPr txBox="1"/>
          <p:nvPr/>
        </p:nvSpPr>
        <p:spPr>
          <a:xfrm>
            <a:off x="707043" y="693298"/>
            <a:ext cx="105950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Как успешно сдать экзамен?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72B8018-535C-402E-8B1B-FC44AD06B309}"/>
              </a:ext>
            </a:extLst>
          </p:cNvPr>
          <p:cNvSpPr txBox="1"/>
          <p:nvPr/>
        </p:nvSpPr>
        <p:spPr>
          <a:xfrm>
            <a:off x="875714" y="1351508"/>
            <a:ext cx="1059503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ru-RU" sz="2400" dirty="0">
                <a:solidFill>
                  <a:srgbClr val="663300"/>
                </a:solidFill>
              </a:rPr>
              <a:t>Готовиться ежедневно по всем учебным предметам.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ru-RU" sz="2400" dirty="0">
                <a:solidFill>
                  <a:srgbClr val="663300"/>
                </a:solidFill>
              </a:rPr>
              <a:t>Повторять и систематизировать изученные темы по предметам.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ru-RU" sz="2400" dirty="0">
                <a:solidFill>
                  <a:srgbClr val="663300"/>
                </a:solidFill>
              </a:rPr>
              <a:t>При подготовке к экзаменам изучить и использовать при подготовке </a:t>
            </a:r>
            <a:r>
              <a:rPr lang="ru-RU" altLang="ru-RU" sz="2400" b="1" dirty="0">
                <a:solidFill>
                  <a:srgbClr val="FF0000"/>
                </a:solidFill>
              </a:rPr>
              <a:t>кодификатор </a:t>
            </a:r>
            <a:r>
              <a:rPr lang="ru-RU" altLang="ru-RU" sz="2400" dirty="0">
                <a:solidFill>
                  <a:srgbClr val="663300"/>
                </a:solidFill>
              </a:rPr>
              <a:t>проверяемых элементов содержания: он содержит перечень тем, по которым могут быть сформулированы задания. Ознакомиться и скачать кодификатор можно с </a:t>
            </a:r>
            <a:r>
              <a:rPr lang="ru-RU" altLang="ru-RU" sz="2400" dirty="0">
                <a:solidFill>
                  <a:srgbClr val="FF0000"/>
                </a:solidFill>
              </a:rPr>
              <a:t>официального сайта ФИПИ!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ru-RU" sz="2400" dirty="0"/>
              <a:t>Ознакомиться с </a:t>
            </a:r>
            <a:r>
              <a:rPr lang="ru-RU" altLang="ru-RU" sz="2400" b="1" dirty="0"/>
              <a:t>демонстрационным материалом КИМ</a:t>
            </a:r>
            <a:r>
              <a:rPr lang="ru-RU" altLang="ru-RU" sz="2400" dirty="0"/>
              <a:t>, изучить </a:t>
            </a:r>
          </a:p>
          <a:p>
            <a:r>
              <a:rPr lang="ru-RU" altLang="ru-RU" sz="2400" dirty="0"/>
              <a:t>     в них инструкции, обратить внимание на отведённое время на</a:t>
            </a:r>
          </a:p>
          <a:p>
            <a:r>
              <a:rPr lang="ru-RU" altLang="ru-RU" sz="2400" dirty="0"/>
              <a:t>    работу, в каком порядке выполнять задания, как записывать ответы, скачать также с </a:t>
            </a:r>
            <a:r>
              <a:rPr lang="ru-RU" altLang="ru-RU" sz="2400" dirty="0">
                <a:solidFill>
                  <a:srgbClr val="FF0000"/>
                </a:solidFill>
              </a:rPr>
              <a:t>официального сайта ФИПИ!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ru-RU" sz="2400" dirty="0">
                <a:solidFill>
                  <a:srgbClr val="FF0000"/>
                </a:solidFill>
              </a:rPr>
              <a:t>Использовать задания открытого банка ФИПИ и другие источники!</a:t>
            </a:r>
          </a:p>
        </p:txBody>
      </p:sp>
    </p:spTree>
    <p:extLst>
      <p:ext uri="{BB962C8B-B14F-4D97-AF65-F5344CB8AC3E}">
        <p14:creationId xmlns:p14="http://schemas.microsoft.com/office/powerpoint/2010/main" xmlns="" val="16427271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636C48A-64F5-4C9F-997E-73B5988B35C7}"/>
              </a:ext>
            </a:extLst>
          </p:cNvPr>
          <p:cNvSpPr txBox="1"/>
          <p:nvPr/>
        </p:nvSpPr>
        <p:spPr>
          <a:xfrm>
            <a:off x="707043" y="693298"/>
            <a:ext cx="105950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Что нужно делать, чтобы успешно сдать экзамен 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72B8018-535C-402E-8B1B-FC44AD06B309}"/>
              </a:ext>
            </a:extLst>
          </p:cNvPr>
          <p:cNvSpPr txBox="1"/>
          <p:nvPr/>
        </p:nvSpPr>
        <p:spPr>
          <a:xfrm>
            <a:off x="914400" y="1496196"/>
            <a:ext cx="10595033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ru-RU" sz="2800" dirty="0"/>
              <a:t>Соблюдай режим дня!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ru-RU" sz="2800" dirty="0"/>
              <a:t>Не пытайся выучить всё за один день, распредели поэтапно!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ru-RU" sz="2800" dirty="0"/>
              <a:t>Гуляй на свежем воздухе!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ru-RU" sz="2800" dirty="0"/>
              <a:t>Правильное питание - залог твоего здоровья!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ru-RU" sz="2800" dirty="0"/>
              <a:t>Помни о том, что ты не один!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ru-RU" sz="2800" dirty="0"/>
              <a:t>Тебе всегда придут на помощь: учителя, родители и близкие!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800" dirty="0">
                <a:solidFill>
                  <a:prstClr val="black"/>
                </a:solidFill>
                <a:cs typeface="Times New Roman" panose="02020603050405020304" pitchFamily="18" charset="0"/>
              </a:rPr>
              <a:t>Старайся регулировать свое волнение.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800" dirty="0">
                <a:cs typeface="Times New Roman" panose="02020603050405020304" pitchFamily="18" charset="0"/>
              </a:rPr>
              <a:t>Будь уверен (а) в своих силах! У тебя всё получится!</a:t>
            </a:r>
          </a:p>
          <a:p>
            <a:r>
              <a:rPr lang="ru-RU" altLang="ru-RU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7278322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42824D5-EEA4-127B-167B-A0BABD0CA418}"/>
              </a:ext>
            </a:extLst>
          </p:cNvPr>
          <p:cNvSpPr txBox="1"/>
          <p:nvPr/>
        </p:nvSpPr>
        <p:spPr>
          <a:xfrm>
            <a:off x="1040423" y="643622"/>
            <a:ext cx="10111154" cy="56630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</a:rPr>
              <a:t>Чек лист подготовки и план действий</a:t>
            </a:r>
          </a:p>
          <a:p>
            <a:endParaRPr lang="ru-RU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До конца текущего года: определиться с предметами, зарегистрироваться, изучить спецификации.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За 4–6 месяцев: составить индивидуальные планы, посещать курсы при необходимости, начать регулярную практику.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За 1 месяц: проходить полные пробные варианты, выработать стратегию по времени.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За неделю: проверить документы, маршрут, собрать запасные ручки и прозрачный пенал.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За день/утро: лёгкий завтрак, спокойствие, уточнить время и пункт проведения.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/>
              <a:t>Контакты классного руководителя для помощи и экстренной связи: укажите школьный телефон и электронную почту (конкретные контакты класса/школы.</a:t>
            </a:r>
          </a:p>
        </p:txBody>
      </p:sp>
    </p:spTree>
    <p:extLst>
      <p:ext uri="{BB962C8B-B14F-4D97-AF65-F5344CB8AC3E}">
        <p14:creationId xmlns:p14="http://schemas.microsoft.com/office/powerpoint/2010/main" xmlns="" val="2159027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xmlns="" id="{F9F43E27-C208-455A-ABE9-266A0693AF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2085814532"/>
              </p:ext>
            </p:extLst>
          </p:nvPr>
        </p:nvGraphicFramePr>
        <p:xfrm>
          <a:off x="1042784" y="777855"/>
          <a:ext cx="1019602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176373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A63E66A-601D-4A66-AF78-2526CA6B21B0}"/>
              </a:ext>
            </a:extLst>
          </p:cNvPr>
          <p:cNvSpPr txBox="1"/>
          <p:nvPr/>
        </p:nvSpPr>
        <p:spPr>
          <a:xfrm>
            <a:off x="1106872" y="1246927"/>
            <a:ext cx="10199717" cy="4054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kern="100" spc="-25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ОГЭ</a:t>
            </a:r>
            <a:r>
              <a:rPr lang="ru-RU" sz="2800" kern="100" spc="-25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— </a:t>
            </a:r>
            <a:r>
              <a:rPr lang="ru-RU" sz="2800" kern="100" spc="-25" dirty="0">
                <a:ea typeface="Calibri" panose="020F0502020204030204" pitchFamily="34" charset="0"/>
                <a:cs typeface="Calibri" panose="020F0502020204030204" pitchFamily="34" charset="0"/>
              </a:rPr>
              <a:t>основной государственный экзамен</a:t>
            </a:r>
            <a:r>
              <a:rPr lang="ru-RU" sz="2800" kern="100" spc="-25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который сдают все выпускники девятых классов в конце учебного года. </a:t>
            </a:r>
            <a:endParaRPr lang="ru-RU" sz="2800" kern="100" dirty="0">
              <a:effectLst/>
              <a:ea typeface="Calibri" panose="020F0502020204030204" pitchFamily="34" charset="0"/>
              <a:cs typeface="Kokila" panose="01010601010101010101" pitchFamily="2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kern="100" spc="-25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Главная задача ОГЭ</a:t>
            </a:r>
            <a:r>
              <a:rPr lang="ru-RU" sz="2800" kern="100" spc="-25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: определение объёма полученных знаний за курс основной школы и основание для выдачи аттестата об основном общем образовании. </a:t>
            </a:r>
            <a:r>
              <a:rPr lang="ru-RU" sz="28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Kokila" panose="01010601010101010101" pitchFamily="2"/>
              </a:rPr>
              <a:t>Наличие аттестата даёт возможность</a:t>
            </a:r>
            <a:r>
              <a:rPr lang="ru-RU" sz="2800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Kokila" panose="01010601010101010101" pitchFamily="2"/>
              </a:rPr>
              <a:t> </a:t>
            </a:r>
            <a:r>
              <a:rPr lang="ru-RU" sz="28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для поступления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в 10 класс или специальные профессиональные учебные учреждения.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901795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DBF7D8A-4797-4948-960F-0CAAB96B8996}"/>
              </a:ext>
            </a:extLst>
          </p:cNvPr>
          <p:cNvSpPr txBox="1"/>
          <p:nvPr/>
        </p:nvSpPr>
        <p:spPr>
          <a:xfrm>
            <a:off x="792480" y="1441664"/>
            <a:ext cx="1060704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hangingPunct="1">
              <a:buFont typeface="Wingdings" panose="05000000000000000000" pitchFamily="2" charset="2"/>
              <a:buChar char="§"/>
            </a:pPr>
            <a:r>
              <a:rPr lang="ru-RU" altLang="ru-RU" sz="2400" b="1" dirty="0">
                <a:cs typeface="Aharoni" panose="02010803020104030203" pitchFamily="2" charset="-79"/>
              </a:rPr>
              <a:t>К ГИА допускаются обучающиеся</a:t>
            </a:r>
            <a:r>
              <a:rPr lang="ru-RU" altLang="ru-RU" sz="2400" dirty="0">
                <a:cs typeface="Aharoni" panose="02010803020104030203" pitchFamily="2" charset="-79"/>
              </a:rPr>
              <a:t>, имеющие годовые отметки по всем учебным предметам учебного плана </a:t>
            </a:r>
            <a:r>
              <a:rPr lang="ru-RU" altLang="ru-RU" sz="2400" b="1" u="sng" dirty="0">
                <a:solidFill>
                  <a:srgbClr val="FF0000"/>
                </a:solidFill>
                <a:cs typeface="Aharoni" panose="02010803020104030203" pitchFamily="2" charset="-79"/>
              </a:rPr>
              <a:t>за  9 класс не ниже  удовлетворительных</a:t>
            </a:r>
            <a:r>
              <a:rPr lang="ru-RU" altLang="ru-RU" sz="2400" dirty="0">
                <a:cs typeface="Aharoni" panose="02010803020104030203" pitchFamily="2" charset="-79"/>
              </a:rPr>
              <a:t>.</a:t>
            </a:r>
          </a:p>
          <a:p>
            <a:pPr marL="342900" indent="-342900" eaLnBrk="1" hangingPunct="1">
              <a:buFont typeface="Wingdings" panose="05000000000000000000" pitchFamily="2" charset="2"/>
              <a:buChar char="§"/>
            </a:pPr>
            <a:r>
              <a:rPr lang="ru-RU" altLang="ru-RU" sz="2400" b="1" dirty="0">
                <a:cs typeface="Times New Roman" panose="02020603050405020304" pitchFamily="18" charset="0"/>
              </a:rPr>
              <a:t>Решение о допуске </a:t>
            </a:r>
            <a:r>
              <a:rPr lang="ru-RU" altLang="ru-RU" sz="2400" dirty="0">
                <a:cs typeface="Times New Roman" panose="02020603050405020304" pitchFamily="18" charset="0"/>
              </a:rPr>
              <a:t>к государственной итоговой аттестации принимается педагогическим советом образовательной организации </a:t>
            </a:r>
          </a:p>
          <a:p>
            <a:pPr eaLnBrk="1" hangingPunct="1"/>
            <a:r>
              <a:rPr lang="ru-RU" altLang="ru-RU" sz="2400" dirty="0">
                <a:cs typeface="Times New Roman" panose="02020603050405020304" pitchFamily="18" charset="0"/>
              </a:rPr>
              <a:t>    и оформляется приказом - </a:t>
            </a:r>
            <a:r>
              <a:rPr lang="ru-RU" altLang="ru-R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не позднее начала мая</a:t>
            </a:r>
            <a:r>
              <a:rPr lang="ru-RU" altLang="ru-RU" sz="2400" dirty="0">
                <a:cs typeface="Times New Roman" panose="02020603050405020304" pitchFamily="18" charset="0"/>
              </a:rPr>
              <a:t> текущего года.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400" b="1" kern="0" dirty="0"/>
              <a:t> Участники сдают </a:t>
            </a:r>
            <a:r>
              <a:rPr lang="ru-RU" sz="2400" b="1" kern="0" dirty="0">
                <a:solidFill>
                  <a:srgbClr val="FF0000"/>
                </a:solidFill>
              </a:rPr>
              <a:t>два обязательных предмета</a:t>
            </a:r>
            <a:r>
              <a:rPr lang="ru-RU" sz="2400" b="1" kern="0" dirty="0"/>
              <a:t>: </a:t>
            </a:r>
            <a:r>
              <a:rPr lang="ru-RU" sz="2400" b="1" kern="0" dirty="0">
                <a:solidFill>
                  <a:srgbClr val="FF0000"/>
                </a:solidFill>
              </a:rPr>
              <a:t>математику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>
                <a:solidFill>
                  <a:srgbClr val="FF0000"/>
                </a:solidFill>
              </a:rPr>
              <a:t>     и русский язык</a:t>
            </a:r>
            <a:r>
              <a:rPr lang="ru-RU" sz="2400" b="1" kern="0" dirty="0"/>
              <a:t>.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400" b="1" kern="0" dirty="0"/>
              <a:t>2 предмета по выбору: </a:t>
            </a:r>
            <a:r>
              <a:rPr lang="ru-RU" sz="2400" kern="0" dirty="0"/>
              <a:t>физика, химия, биология, история, география, информатика и ИКТ, иностранные языки, обществознание, литература.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400" kern="0" dirty="0"/>
              <a:t>Итого 4 предмета! 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sz="2400" kern="0" dirty="0"/>
              <a:t>В феврале проходят </a:t>
            </a:r>
            <a:r>
              <a:rPr lang="ru-RU" sz="2400" b="1" kern="0" dirty="0">
                <a:solidFill>
                  <a:srgbClr val="FF0000"/>
                </a:solidFill>
              </a:rPr>
              <a:t>итоговое собеседование по русскому языку!</a:t>
            </a:r>
          </a:p>
          <a:p>
            <a:pPr marL="342900" indent="-342900" eaLnBrk="1" hangingPunct="1">
              <a:buFont typeface="Wingdings" panose="05000000000000000000" pitchFamily="2" charset="2"/>
              <a:buChar char="§"/>
            </a:pPr>
            <a:endParaRPr lang="ru-RU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C833F71-DE0D-4A3C-9B6E-DFEF396628F0}"/>
              </a:ext>
            </a:extLst>
          </p:cNvPr>
          <p:cNvSpPr txBox="1"/>
          <p:nvPr/>
        </p:nvSpPr>
        <p:spPr>
          <a:xfrm>
            <a:off x="1091738" y="742551"/>
            <a:ext cx="103077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В каком случае допуск к ГИА и что сдают на ОГЭ?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7249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D580141-3F60-4782-81CB-599F71B39627}"/>
              </a:ext>
            </a:extLst>
          </p:cNvPr>
          <p:cNvSpPr txBox="1"/>
          <p:nvPr/>
        </p:nvSpPr>
        <p:spPr>
          <a:xfrm>
            <a:off x="879070" y="1299295"/>
            <a:ext cx="10575867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ru-RU" altLang="ru-RU" sz="2000" b="1" dirty="0">
                <a:cs typeface="Times New Roman" panose="02020603050405020304" pitchFamily="18" charset="0"/>
              </a:rPr>
              <a:t>11 февраля 2026 года </a:t>
            </a:r>
            <a:r>
              <a:rPr lang="ru-RU" altLang="ru-RU" sz="2000" dirty="0">
                <a:cs typeface="Times New Roman" panose="02020603050405020304" pitchFamily="18" charset="0"/>
              </a:rPr>
              <a:t>состоится итоговое собеседование по учебному предмету «русский язык».</a:t>
            </a:r>
          </a:p>
          <a:p>
            <a:pPr eaLnBrk="1" hangingPunct="1">
              <a:buFontTx/>
              <a:buNone/>
            </a:pPr>
            <a:r>
              <a:rPr lang="ru-RU" altLang="ru-RU" sz="2000" dirty="0">
                <a:cs typeface="Times New Roman" panose="02020603050405020304" pitchFamily="18" charset="0"/>
              </a:rPr>
              <a:t>Результаты  собеседования </a:t>
            </a:r>
            <a:r>
              <a:rPr lang="ru-RU" altLang="ru-RU" sz="2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будут влиять на допуск</a:t>
            </a:r>
            <a:r>
              <a:rPr lang="ru-RU" altLang="ru-RU" sz="2000" dirty="0">
                <a:cs typeface="Times New Roman" panose="02020603050405020304" pitchFamily="18" charset="0"/>
              </a:rPr>
              <a:t> учащихся к ГИА-9 в </a:t>
            </a:r>
            <a:r>
              <a:rPr lang="ru-RU" altLang="ru-RU" sz="2000" b="1" dirty="0">
                <a:solidFill>
                  <a:srgbClr val="FF0000"/>
                </a:solidFill>
                <a:cs typeface="Times New Roman" panose="02020603050405020304" pitchFamily="18" charset="0"/>
              </a:rPr>
              <a:t>2026</a:t>
            </a:r>
            <a:r>
              <a:rPr lang="ru-RU" altLang="ru-RU" sz="2000" dirty="0">
                <a:cs typeface="Times New Roman" panose="02020603050405020304" pitchFamily="18" charset="0"/>
              </a:rPr>
              <a:t> году.</a:t>
            </a:r>
            <a:endParaRPr lang="ru-RU" altLang="ru-RU" sz="20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ru-RU" altLang="ru-RU" sz="2000" b="1" dirty="0">
                <a:cs typeface="Times New Roman" panose="02020603050405020304" pitchFamily="18" charset="0"/>
              </a:rPr>
              <a:t>На выполнение работы отводится - 15 минут</a:t>
            </a:r>
            <a:r>
              <a:rPr lang="ru-RU" altLang="ru-RU" sz="2000" dirty="0">
                <a:cs typeface="Times New Roman" panose="02020603050405020304" pitchFamily="18" charset="0"/>
              </a:rPr>
              <a:t>. </a:t>
            </a:r>
          </a:p>
          <a:p>
            <a:r>
              <a:rPr lang="ru-RU" altLang="ru-RU" sz="2000" b="1" dirty="0">
                <a:cs typeface="Times New Roman" panose="02020603050405020304" pitchFamily="18" charset="0"/>
              </a:rPr>
              <a:t>Итоговое сочинение состоит из четырёх заданий.</a:t>
            </a:r>
          </a:p>
          <a:p>
            <a:r>
              <a:rPr lang="ru-RU" altLang="ru-RU" sz="2000" b="1" dirty="0">
                <a:cs typeface="Times New Roman" panose="02020603050405020304" pitchFamily="18" charset="0"/>
              </a:rPr>
              <a:t>1 и 2. Чтение и пересказ. </a:t>
            </a:r>
            <a:r>
              <a:rPr lang="ru-RU" altLang="ru-RU" sz="2000" dirty="0">
                <a:cs typeface="Times New Roman" panose="02020603050405020304" pitchFamily="18" charset="0"/>
              </a:rPr>
              <a:t>Проверяют на одном тексте. Текст необходимо прочитать выразительно. Далее подробно пересказать, соблюдая последовательность </a:t>
            </a:r>
          </a:p>
          <a:p>
            <a:r>
              <a:rPr lang="ru-RU" altLang="ru-RU" sz="2000" dirty="0">
                <a:cs typeface="Times New Roman" panose="02020603050405020304" pitchFamily="18" charset="0"/>
              </a:rPr>
              <a:t>в содержании. Можно использовать черновик. Подготовка 1-2 минуты.</a:t>
            </a:r>
          </a:p>
          <a:p>
            <a:r>
              <a:rPr lang="ru-RU" altLang="ru-RU" sz="2000" b="1" dirty="0">
                <a:cs typeface="Times New Roman" panose="02020603050405020304" pitchFamily="18" charset="0"/>
              </a:rPr>
              <a:t>3. Монолог. </a:t>
            </a:r>
            <a:r>
              <a:rPr lang="ru-RU" altLang="ru-RU" sz="2000" dirty="0">
                <a:cs typeface="Times New Roman" panose="02020603050405020304" pitchFamily="18" charset="0"/>
              </a:rPr>
              <a:t>Будет предложено ученику выбрать один из трёх типов речи:</a:t>
            </a:r>
          </a:p>
          <a:p>
            <a:r>
              <a:rPr lang="ru-RU" altLang="ru-RU" sz="2000" dirty="0">
                <a:cs typeface="Times New Roman" panose="02020603050405020304" pitchFamily="18" charset="0"/>
              </a:rPr>
              <a:t>повествование, описание или рассуждение и придумать высказывание минимум </a:t>
            </a:r>
          </a:p>
          <a:p>
            <a:r>
              <a:rPr lang="ru-RU" altLang="ru-RU" sz="2000" dirty="0">
                <a:cs typeface="Times New Roman" panose="02020603050405020304" pitchFamily="18" charset="0"/>
              </a:rPr>
              <a:t>На 10 фраз предложений. На подготовку к монологу 1 минута, пользоваться черновиком нельзя.</a:t>
            </a:r>
          </a:p>
          <a:p>
            <a:r>
              <a:rPr lang="ru-RU" altLang="ru-RU" sz="2000" b="1" dirty="0">
                <a:cs typeface="Times New Roman" panose="02020603050405020304" pitchFamily="18" charset="0"/>
              </a:rPr>
              <a:t>4. Диалог. </a:t>
            </a:r>
            <a:r>
              <a:rPr lang="ru-RU" altLang="ru-RU" sz="2000" dirty="0">
                <a:cs typeface="Times New Roman" panose="02020603050405020304" pitchFamily="18" charset="0"/>
              </a:rPr>
              <a:t>Экзаменатор ведёт диалог по определенной теме. Ответы должны быть полными, развернутыми. </a:t>
            </a:r>
          </a:p>
          <a:p>
            <a:pPr eaLnBrk="1" hangingPunct="1">
              <a:buFontTx/>
              <a:buNone/>
            </a:pPr>
            <a:r>
              <a:rPr lang="ru-RU" altLang="ru-RU" sz="2000" dirty="0">
                <a:cs typeface="Times New Roman" panose="02020603050405020304" pitchFamily="18" charset="0"/>
              </a:rPr>
              <a:t>Оценивание будет по системе </a:t>
            </a:r>
            <a:r>
              <a:rPr lang="ru-RU" altLang="ru-RU" sz="2000" b="1" dirty="0">
                <a:solidFill>
                  <a:srgbClr val="FF0000"/>
                </a:solidFill>
                <a:cs typeface="Times New Roman" panose="02020603050405020304" pitchFamily="18" charset="0"/>
              </a:rPr>
              <a:t>«зачет»/«незачет».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BE563F5-B997-4562-81E4-DFB19F1509AE}"/>
              </a:ext>
            </a:extLst>
          </p:cNvPr>
          <p:cNvSpPr txBox="1"/>
          <p:nvPr/>
        </p:nvSpPr>
        <p:spPr>
          <a:xfrm>
            <a:off x="2666307" y="652964"/>
            <a:ext cx="61140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3600" b="1" dirty="0">
                <a:solidFill>
                  <a:srgbClr val="C00000"/>
                </a:solidFill>
              </a:rPr>
              <a:t>Итоговое собеседование</a:t>
            </a:r>
            <a:endParaRPr lang="ru-RU" sz="3600" b="1" dirty="0">
              <a:solidFill>
                <a:srgbClr val="C00000"/>
              </a:solidFill>
            </a:endParaRPr>
          </a:p>
        </p:txBody>
      </p:sp>
      <p:pic>
        <p:nvPicPr>
          <p:cNvPr id="7" name="Рисунок 6" descr="Школа со сплошной заливкой">
            <a:extLst>
              <a:ext uri="{FF2B5EF4-FFF2-40B4-BE49-F238E27FC236}">
                <a16:creationId xmlns:a16="http://schemas.microsoft.com/office/drawing/2014/main" xmlns="" id="{8AA940C3-F12A-4670-B840-E182DECB42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087176" y="3040908"/>
            <a:ext cx="1225754" cy="1225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81409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2367677-4372-406C-A9D5-F095D943CF4A}"/>
              </a:ext>
            </a:extLst>
          </p:cNvPr>
          <p:cNvSpPr txBox="1"/>
          <p:nvPr/>
        </p:nvSpPr>
        <p:spPr>
          <a:xfrm>
            <a:off x="780011" y="739257"/>
            <a:ext cx="10631978" cy="5935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b="1" kern="100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Kokila" panose="01010601010101010101" pitchFamily="2"/>
              </a:rPr>
              <a:t>Сроки подачи заявления</a:t>
            </a:r>
            <a:endParaRPr lang="ru-RU" sz="3200" kern="100" dirty="0">
              <a:solidFill>
                <a:srgbClr val="C00000"/>
              </a:solidFill>
              <a:effectLst/>
              <a:ea typeface="Calibri" panose="020F0502020204030204" pitchFamily="34" charset="0"/>
              <a:cs typeface="Kokila" panose="01010601010101010101" pitchFamily="2"/>
            </a:endParaRP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000" b="1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Заявления </a:t>
            </a:r>
            <a:r>
              <a:rPr lang="ru-RU" sz="2000" b="1" kern="100" dirty="0">
                <a:ea typeface="Calibri" panose="020F0502020204030204" pitchFamily="34" charset="0"/>
                <a:cs typeface="Kokila" panose="01010601010101010101" pitchFamily="2"/>
              </a:rPr>
              <a:t>для участия</a:t>
            </a:r>
            <a:r>
              <a:rPr lang="ru-RU" sz="2000" b="1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 в ГИА-9 подаются </a:t>
            </a:r>
            <a:r>
              <a:rPr lang="ru-RU" sz="2000" b="1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Kokila" panose="01010601010101010101" pitchFamily="2"/>
              </a:rPr>
              <a:t>с 01.10.2025 до 01.03.2026</a:t>
            </a:r>
            <a:r>
              <a:rPr lang="ru-RU" sz="2000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Kokila" panose="01010601010101010101" pitchFamily="2"/>
              </a:rPr>
              <a:t> </a:t>
            </a:r>
          </a:p>
          <a:p>
            <a:pPr>
              <a:spcAft>
                <a:spcPts val="800"/>
              </a:spcAft>
            </a:pPr>
            <a:r>
              <a:rPr lang="ru-RU" sz="2000" kern="100" dirty="0">
                <a:solidFill>
                  <a:srgbClr val="FF0000"/>
                </a:solidFill>
                <a:ea typeface="Calibri" panose="020F0502020204030204" pitchFamily="34" charset="0"/>
                <a:cs typeface="Kokila" panose="01010601010101010101" pitchFamily="2"/>
              </a:rPr>
              <a:t>     </a:t>
            </a:r>
            <a:r>
              <a:rPr lang="ru-RU" sz="20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в электронном виде. 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000" kern="100" dirty="0">
                <a:ea typeface="Calibri" panose="020F0502020204030204" pitchFamily="34" charset="0"/>
                <a:cs typeface="Kokila" panose="01010601010101010101" pitchFamily="2"/>
              </a:rPr>
              <a:t>На </a:t>
            </a:r>
            <a:r>
              <a:rPr lang="ru-RU" sz="20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Портале два обязательных предмета «Математика» и «Русский язык» будут выбраны автоматически, остальные два предмета участник выбирает из числа предложенных самостоятельно.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0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Обучающиеся с ОВЗ</a:t>
            </a:r>
            <a:r>
              <a:rPr lang="ru-RU" sz="2000" kern="100" dirty="0">
                <a:ea typeface="Calibri" panose="020F0502020204030204" pitchFamily="34" charset="0"/>
                <a:cs typeface="Kokila" panose="01010601010101010101" pitchFamily="2"/>
              </a:rPr>
              <a:t> </a:t>
            </a:r>
            <a:r>
              <a:rPr lang="ru-RU" sz="20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могут указать только экзамены по </a:t>
            </a:r>
            <a:r>
              <a:rPr lang="ru-RU" sz="2000" b="1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обязательным учебным предметам</a:t>
            </a:r>
            <a:r>
              <a:rPr lang="ru-RU" sz="20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.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0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Выпускникам текущего года необходимо подать </a:t>
            </a:r>
            <a:r>
              <a:rPr lang="ru-RU" sz="2000" b="1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Kokila" panose="01010601010101010101" pitchFamily="2"/>
              </a:rPr>
              <a:t>два заявления</a:t>
            </a:r>
            <a:r>
              <a:rPr lang="ru-RU" sz="20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: на участие </a:t>
            </a:r>
          </a:p>
          <a:p>
            <a:pPr>
              <a:spcAft>
                <a:spcPts val="800"/>
              </a:spcAft>
            </a:pPr>
            <a:r>
              <a:rPr lang="ru-RU" sz="2000" kern="100" dirty="0">
                <a:ea typeface="Calibri" panose="020F0502020204030204" pitchFamily="34" charset="0"/>
                <a:cs typeface="Kokila" panose="01010601010101010101" pitchFamily="2"/>
              </a:rPr>
              <a:t>     </a:t>
            </a:r>
            <a:r>
              <a:rPr lang="ru-RU" sz="20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в ГИА-9 и на участие в итоговом собеседовании по русскому языку.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000" b="1" kern="100" dirty="0">
                <a:solidFill>
                  <a:srgbClr val="FF0000"/>
                </a:solidFill>
                <a:ea typeface="Calibri" panose="020F0502020204030204" pitchFamily="34" charset="0"/>
                <a:cs typeface="Kokila" panose="01010601010101010101" pitchFamily="2"/>
              </a:rPr>
              <a:t>Внести </a:t>
            </a:r>
            <a:r>
              <a:rPr lang="ru-RU" sz="2000" b="1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Kokila" panose="01010601010101010101" pitchFamily="2"/>
              </a:rPr>
              <a:t>изменения </a:t>
            </a:r>
            <a:r>
              <a:rPr lang="ru-RU" sz="2000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персональных данных, изменение (дополнение) перечня учебных предметов, и сроков участия в ГИА-9, и (или) отзыв заявления можно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kern="100" dirty="0">
                <a:solidFill>
                  <a:srgbClr val="FF0000"/>
                </a:solidFill>
                <a:ea typeface="Calibri" panose="020F0502020204030204" pitchFamily="34" charset="0"/>
                <a:cs typeface="Kokila" panose="01010601010101010101" pitchFamily="2"/>
              </a:rPr>
              <a:t>    </a:t>
            </a:r>
            <a:r>
              <a:rPr lang="ru-RU" sz="2000" b="1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Kokila" panose="01010601010101010101" pitchFamily="2"/>
              </a:rPr>
              <a:t>до 01.03.2026.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000" b="1" kern="100" dirty="0">
                <a:effectLst/>
                <a:ea typeface="Calibri" panose="020F0502020204030204" pitchFamily="34" charset="0"/>
                <a:cs typeface="Kokila" panose="01010601010101010101" pitchFamily="2"/>
              </a:rPr>
              <a:t>После этого срока, можно подать заявление только по уважительной причине, подтверждённой документально!</a:t>
            </a:r>
          </a:p>
        </p:txBody>
      </p:sp>
    </p:spTree>
    <p:extLst>
      <p:ext uri="{BB962C8B-B14F-4D97-AF65-F5344CB8AC3E}">
        <p14:creationId xmlns:p14="http://schemas.microsoft.com/office/powerpoint/2010/main" xmlns="" val="264610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3">
            <a:extLst>
              <a:ext uri="{FF2B5EF4-FFF2-40B4-BE49-F238E27FC236}">
                <a16:creationId xmlns:a16="http://schemas.microsoft.com/office/drawing/2014/main" xmlns="" id="{297D07E5-6217-4F20-8A67-1CFAA98687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727614519"/>
              </p:ext>
            </p:extLst>
          </p:nvPr>
        </p:nvGraphicFramePr>
        <p:xfrm>
          <a:off x="888023" y="1677324"/>
          <a:ext cx="10521657" cy="4337751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23134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542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5540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88682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Учебный предмет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Продолжительность 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экзамена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Разрешенные дополнительные 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материалы и оборудование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43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235 мин (3 ч 55 м)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Орфографические словари.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88682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235 мин (3 ч 55 мин)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Справочные материалы.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линейку, непрограммируемый калькулятор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4341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История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180 мин (3 ч)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Не используются.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42227904"/>
                  </a:ext>
                </a:extLst>
              </a:tr>
              <a:tr h="394341">
                <a:tc>
                  <a:txBody>
                    <a:bodyPr/>
                    <a:lstStyle/>
                    <a:p>
                      <a:pPr marL="0" marR="0" lvl="0" indent="-365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Обществознание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180 мин (3 ч)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Не используются.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38781128"/>
                  </a:ext>
                </a:extLst>
              </a:tr>
              <a:tr h="788682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Литература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235 минут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(3 ч 55 мин)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940425" algn="l"/>
                        </a:tabLst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Книги с текстами художественных произведений и сборники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5" marR="6857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77403207"/>
                  </a:ext>
                </a:extLst>
              </a:tr>
              <a:tr h="788682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Физика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180 минут (3 ч)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Инструкция по ТБ.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Непрограммируемый калькулятор.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7193648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B9ECE77-A911-4506-8452-37012D6AAC51}"/>
              </a:ext>
            </a:extLst>
          </p:cNvPr>
          <p:cNvSpPr txBox="1"/>
          <p:nvPr/>
        </p:nvSpPr>
        <p:spPr>
          <a:xfrm>
            <a:off x="792480" y="842926"/>
            <a:ext cx="1027453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Всё об учебных предметах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8332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3">
            <a:extLst>
              <a:ext uri="{FF2B5EF4-FFF2-40B4-BE49-F238E27FC236}">
                <a16:creationId xmlns:a16="http://schemas.microsoft.com/office/drawing/2014/main" xmlns="" id="{297D07E5-6217-4F20-8A67-1CFAA98687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512070520"/>
              </p:ext>
            </p:extLst>
          </p:nvPr>
        </p:nvGraphicFramePr>
        <p:xfrm>
          <a:off x="798483" y="1535769"/>
          <a:ext cx="10595033" cy="4114800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238677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605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24769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07296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Учебный предмет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Продолжительность 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экзамена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Разрешенные дополнительные 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материалы и оборудование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60944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География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120 минут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(2 ч)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географические атласы  7, 8 и 9 классы 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непрограммируемый калькулятор;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линейка.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7296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Информатика и ИКТ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150 минут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(2 ч 30 м)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Инструкция по правилам безопасности 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Компьютер.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14592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Иностранный язык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120 минут (2ч письмен часть + 6 мин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на устный ответ).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Инструкция по правилам безопасности (для каждой аудитории);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Компьютер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A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42227904"/>
                  </a:ext>
                </a:extLst>
              </a:tr>
              <a:tr h="367703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Химия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180 минут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(3 ч)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940425" algn="l"/>
                        </a:tabLst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Инструкции по ТБ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940425" algn="l"/>
                        </a:tabLst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Непрограммируемый калькулятор.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77663009"/>
                  </a:ext>
                </a:extLst>
              </a:tr>
              <a:tr h="339265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Биология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180 минут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(3 ч)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Линейка; карандаш;</a:t>
                      </a:r>
                    </a:p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непрограммируемый калькулятор.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2635506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B9ECE77-A911-4506-8452-37012D6AAC51}"/>
              </a:ext>
            </a:extLst>
          </p:cNvPr>
          <p:cNvSpPr txBox="1"/>
          <p:nvPr/>
        </p:nvSpPr>
        <p:spPr>
          <a:xfrm>
            <a:off x="707043" y="693298"/>
            <a:ext cx="105950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Всё об учебных предметах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0977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87DCBEFE-6827-438D-91D1-80E5EB39F4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91153238"/>
              </p:ext>
            </p:extLst>
          </p:nvPr>
        </p:nvGraphicFramePr>
        <p:xfrm>
          <a:off x="1191917" y="1662558"/>
          <a:ext cx="9975272" cy="4024338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2959332">
                  <a:extLst>
                    <a:ext uri="{9D8B030D-6E8A-4147-A177-3AD203B41FA5}">
                      <a16:colId xmlns:a16="http://schemas.microsoft.com/office/drawing/2014/main" xmlns="" val="1804563179"/>
                    </a:ext>
                  </a:extLst>
                </a:gridCol>
                <a:gridCol w="2793076">
                  <a:extLst>
                    <a:ext uri="{9D8B030D-6E8A-4147-A177-3AD203B41FA5}">
                      <a16:colId xmlns:a16="http://schemas.microsoft.com/office/drawing/2014/main" xmlns="" val="3841025241"/>
                    </a:ext>
                  </a:extLst>
                </a:gridCol>
                <a:gridCol w="4222864">
                  <a:extLst>
                    <a:ext uri="{9D8B030D-6E8A-4147-A177-3AD203B41FA5}">
                      <a16:colId xmlns:a16="http://schemas.microsoft.com/office/drawing/2014/main" xmlns="" val="1333541058"/>
                    </a:ext>
                  </a:extLst>
                </a:gridCol>
              </a:tblGrid>
              <a:tr h="3652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Предмет 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Минимальный балл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В профильные классы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7837034"/>
                  </a:ext>
                </a:extLst>
              </a:tr>
              <a:tr h="3293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Русский 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15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26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49338451"/>
                  </a:ext>
                </a:extLst>
              </a:tr>
              <a:tr h="3293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Математика 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8 (2 б. за геометрию)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18 – 19 (6 – 7 за геометрию)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36794553"/>
                  </a:ext>
                </a:extLst>
              </a:tr>
              <a:tr h="3293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Физика 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10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31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4596442"/>
                  </a:ext>
                </a:extLst>
              </a:tr>
              <a:tr h="3293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Химия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10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27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11677995"/>
                  </a:ext>
                </a:extLst>
              </a:tr>
              <a:tr h="3293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Биология 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13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34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12859305"/>
                  </a:ext>
                </a:extLst>
              </a:tr>
              <a:tr h="3652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География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12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23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7111375"/>
                  </a:ext>
                </a:extLst>
              </a:tr>
              <a:tr h="3293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Обществознание 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14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29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9898284"/>
                  </a:ext>
                </a:extLst>
              </a:tr>
              <a:tr h="3293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История 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11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26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55388677"/>
                  </a:ext>
                </a:extLst>
              </a:tr>
              <a:tr h="3293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Литература 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16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27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20936529"/>
                  </a:ext>
                </a:extLst>
              </a:tr>
              <a:tr h="3293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Информатика и ИКТ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5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14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58357904"/>
                  </a:ext>
                </a:extLst>
              </a:tr>
              <a:tr h="3293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Иностранный язык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>
                          <a:effectLst/>
                        </a:rPr>
                        <a:t>29</a:t>
                      </a:r>
                      <a:endParaRPr lang="ru-RU" sz="2000" b="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00" dirty="0">
                          <a:effectLst/>
                        </a:rPr>
                        <a:t>55</a:t>
                      </a:r>
                      <a:endParaRPr lang="ru-RU" sz="20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Kokila" panose="01010601010101010101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543280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3AB546A-4C41-483B-ADB2-15A48C76D179}"/>
              </a:ext>
            </a:extLst>
          </p:cNvPr>
          <p:cNvSpPr txBox="1"/>
          <p:nvPr/>
        </p:nvSpPr>
        <p:spPr>
          <a:xfrm>
            <a:off x="681642" y="593264"/>
            <a:ext cx="1027453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Минимальные баллы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3915542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429</TotalTime>
  <Words>1420</Words>
  <Application>Microsoft Office PowerPoint</Application>
  <PresentationFormat>Произвольный</PresentationFormat>
  <Paragraphs>200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Капля</vt:lpstr>
      <vt:lpstr>Государственная итоговая аттестация - 2026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Alla</dc:creator>
  <cp:lastModifiedBy>Елена Васильевна</cp:lastModifiedBy>
  <cp:revision>35</cp:revision>
  <dcterms:created xsi:type="dcterms:W3CDTF">2024-11-01T17:36:52Z</dcterms:created>
  <dcterms:modified xsi:type="dcterms:W3CDTF">2025-10-07T02:27:25Z</dcterms:modified>
</cp:coreProperties>
</file>